
<file path=[Content_Types].xml><?xml version="1.0" encoding="utf-8"?>
<Types xmlns="http://schemas.openxmlformats.org/package/2006/content-types">
  <Default Extension="png" ContentType="image/png"/>
  <Default Extension="m4a" ContentType="audio/mp4"/>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Lst>
  <p:sldSz cx="6858000" cy="9144000" type="letter"/>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2DC21F8-5BA3-4BA6-B6CD-1584FA12F14C}">
          <p14:sldIdLst/>
        </p14:section>
        <p14:section name="Executive Summary" id="{321073AA-9237-4EDF-A4F4-D0E79261D4ED}">
          <p14:sldIdLst>
            <p14:sldId id="256"/>
          </p14:sldIdLst>
        </p14:section>
        <p14:section name="Untitled Section" id="{4A508BD4-265E-42C6-8B8F-CFD79FC32426}">
          <p14:sldIdLst>
            <p14:sldId id="25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6" autoAdjust="0"/>
    <p:restoredTop sz="94660"/>
  </p:normalViewPr>
  <p:slideViewPr>
    <p:cSldViewPr snapToGrid="0">
      <p:cViewPr varScale="1">
        <p:scale>
          <a:sx n="84" d="100"/>
          <a:sy n="84" d="100"/>
        </p:scale>
        <p:origin x="241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4A94E4A-3AC2-4142-ABFC-0BF80DCEE8EA}" type="datetimeFigureOut">
              <a:rPr lang="en-US" smtClean="0"/>
              <a:t>5/3/2021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2329F5-E987-4C63-A1ED-3560273D0856}" type="slidenum">
              <a:rPr lang="en-US" smtClean="0"/>
              <a:t>‹#›</a:t>
            </a:fld>
            <a:endParaRPr lang="en-US"/>
          </a:p>
        </p:txBody>
      </p:sp>
    </p:spTree>
    <p:extLst>
      <p:ext uri="{BB962C8B-B14F-4D97-AF65-F5344CB8AC3E}">
        <p14:creationId xmlns:p14="http://schemas.microsoft.com/office/powerpoint/2010/main" val="40077167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4A94E4A-3AC2-4142-ABFC-0BF80DCEE8EA}" type="datetimeFigureOut">
              <a:rPr lang="en-US" smtClean="0"/>
              <a:t>5/3/2021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2329F5-E987-4C63-A1ED-3560273D0856}" type="slidenum">
              <a:rPr lang="en-US" smtClean="0"/>
              <a:t>‹#›</a:t>
            </a:fld>
            <a:endParaRPr lang="en-US"/>
          </a:p>
        </p:txBody>
      </p:sp>
    </p:spTree>
    <p:extLst>
      <p:ext uri="{BB962C8B-B14F-4D97-AF65-F5344CB8AC3E}">
        <p14:creationId xmlns:p14="http://schemas.microsoft.com/office/powerpoint/2010/main" val="36991266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4A94E4A-3AC2-4142-ABFC-0BF80DCEE8EA}" type="datetimeFigureOut">
              <a:rPr lang="en-US" smtClean="0"/>
              <a:t>5/3/2021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2329F5-E987-4C63-A1ED-3560273D0856}" type="slidenum">
              <a:rPr lang="en-US" smtClean="0"/>
              <a:t>‹#›</a:t>
            </a:fld>
            <a:endParaRPr lang="en-US"/>
          </a:p>
        </p:txBody>
      </p:sp>
    </p:spTree>
    <p:extLst>
      <p:ext uri="{BB962C8B-B14F-4D97-AF65-F5344CB8AC3E}">
        <p14:creationId xmlns:p14="http://schemas.microsoft.com/office/powerpoint/2010/main" val="21769015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4A94E4A-3AC2-4142-ABFC-0BF80DCEE8EA}" type="datetimeFigureOut">
              <a:rPr lang="en-US" smtClean="0"/>
              <a:t>5/3/2021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2329F5-E987-4C63-A1ED-3560273D0856}" type="slidenum">
              <a:rPr lang="en-US" smtClean="0"/>
              <a:t>‹#›</a:t>
            </a:fld>
            <a:endParaRPr lang="en-US"/>
          </a:p>
        </p:txBody>
      </p:sp>
    </p:spTree>
    <p:extLst>
      <p:ext uri="{BB962C8B-B14F-4D97-AF65-F5344CB8AC3E}">
        <p14:creationId xmlns:p14="http://schemas.microsoft.com/office/powerpoint/2010/main" val="23096744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4A94E4A-3AC2-4142-ABFC-0BF80DCEE8EA}" type="datetimeFigureOut">
              <a:rPr lang="en-US" smtClean="0"/>
              <a:t>5/3/2021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2329F5-E987-4C63-A1ED-3560273D0856}" type="slidenum">
              <a:rPr lang="en-US" smtClean="0"/>
              <a:t>‹#›</a:t>
            </a:fld>
            <a:endParaRPr lang="en-US"/>
          </a:p>
        </p:txBody>
      </p:sp>
    </p:spTree>
    <p:extLst>
      <p:ext uri="{BB962C8B-B14F-4D97-AF65-F5344CB8AC3E}">
        <p14:creationId xmlns:p14="http://schemas.microsoft.com/office/powerpoint/2010/main" val="4006472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4A94E4A-3AC2-4142-ABFC-0BF80DCEE8EA}" type="datetimeFigureOut">
              <a:rPr lang="en-US" smtClean="0"/>
              <a:t>5/3/2021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2329F5-E987-4C63-A1ED-3560273D0856}" type="slidenum">
              <a:rPr lang="en-US" smtClean="0"/>
              <a:t>‹#›</a:t>
            </a:fld>
            <a:endParaRPr lang="en-US"/>
          </a:p>
        </p:txBody>
      </p:sp>
    </p:spTree>
    <p:extLst>
      <p:ext uri="{BB962C8B-B14F-4D97-AF65-F5344CB8AC3E}">
        <p14:creationId xmlns:p14="http://schemas.microsoft.com/office/powerpoint/2010/main" val="18878327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4A94E4A-3AC2-4142-ABFC-0BF80DCEE8EA}" type="datetimeFigureOut">
              <a:rPr lang="en-US" smtClean="0"/>
              <a:t>5/3/2021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52329F5-E987-4C63-A1ED-3560273D0856}" type="slidenum">
              <a:rPr lang="en-US" smtClean="0"/>
              <a:t>‹#›</a:t>
            </a:fld>
            <a:endParaRPr lang="en-US"/>
          </a:p>
        </p:txBody>
      </p:sp>
    </p:spTree>
    <p:extLst>
      <p:ext uri="{BB962C8B-B14F-4D97-AF65-F5344CB8AC3E}">
        <p14:creationId xmlns:p14="http://schemas.microsoft.com/office/powerpoint/2010/main" val="999617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4A94E4A-3AC2-4142-ABFC-0BF80DCEE8EA}" type="datetimeFigureOut">
              <a:rPr lang="en-US" smtClean="0"/>
              <a:t>5/3/2021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52329F5-E987-4C63-A1ED-3560273D0856}" type="slidenum">
              <a:rPr lang="en-US" smtClean="0"/>
              <a:t>‹#›</a:t>
            </a:fld>
            <a:endParaRPr lang="en-US"/>
          </a:p>
        </p:txBody>
      </p:sp>
    </p:spTree>
    <p:extLst>
      <p:ext uri="{BB962C8B-B14F-4D97-AF65-F5344CB8AC3E}">
        <p14:creationId xmlns:p14="http://schemas.microsoft.com/office/powerpoint/2010/main" val="26531235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A94E4A-3AC2-4142-ABFC-0BF80DCEE8EA}" type="datetimeFigureOut">
              <a:rPr lang="en-US" smtClean="0"/>
              <a:t>5/3/2021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52329F5-E987-4C63-A1ED-3560273D0856}" type="slidenum">
              <a:rPr lang="en-US" smtClean="0"/>
              <a:t>‹#›</a:t>
            </a:fld>
            <a:endParaRPr lang="en-US"/>
          </a:p>
        </p:txBody>
      </p:sp>
    </p:spTree>
    <p:extLst>
      <p:ext uri="{BB962C8B-B14F-4D97-AF65-F5344CB8AC3E}">
        <p14:creationId xmlns:p14="http://schemas.microsoft.com/office/powerpoint/2010/main" val="2382855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B4A94E4A-3AC2-4142-ABFC-0BF80DCEE8EA}" type="datetimeFigureOut">
              <a:rPr lang="en-US" smtClean="0"/>
              <a:t>5/3/2021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2329F5-E987-4C63-A1ED-3560273D0856}" type="slidenum">
              <a:rPr lang="en-US" smtClean="0"/>
              <a:t>‹#›</a:t>
            </a:fld>
            <a:endParaRPr lang="en-US"/>
          </a:p>
        </p:txBody>
      </p:sp>
    </p:spTree>
    <p:extLst>
      <p:ext uri="{BB962C8B-B14F-4D97-AF65-F5344CB8AC3E}">
        <p14:creationId xmlns:p14="http://schemas.microsoft.com/office/powerpoint/2010/main" val="38780906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B4A94E4A-3AC2-4142-ABFC-0BF80DCEE8EA}" type="datetimeFigureOut">
              <a:rPr lang="en-US" smtClean="0"/>
              <a:t>5/3/2021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2329F5-E987-4C63-A1ED-3560273D0856}" type="slidenum">
              <a:rPr lang="en-US" smtClean="0"/>
              <a:t>‹#›</a:t>
            </a:fld>
            <a:endParaRPr lang="en-US"/>
          </a:p>
        </p:txBody>
      </p:sp>
    </p:spTree>
    <p:extLst>
      <p:ext uri="{BB962C8B-B14F-4D97-AF65-F5344CB8AC3E}">
        <p14:creationId xmlns:p14="http://schemas.microsoft.com/office/powerpoint/2010/main" val="11578252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B4A94E4A-3AC2-4142-ABFC-0BF80DCEE8EA}" type="datetimeFigureOut">
              <a:rPr lang="en-US" smtClean="0"/>
              <a:t>5/3/2021</a:t>
            </a:fld>
            <a:endParaRPr lang="en-US"/>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B52329F5-E987-4C63-A1ED-3560273D0856}" type="slidenum">
              <a:rPr lang="en-US" smtClean="0"/>
              <a:t>‹#›</a:t>
            </a:fld>
            <a:endParaRPr lang="en-US"/>
          </a:p>
        </p:txBody>
      </p:sp>
    </p:spTree>
    <p:extLst>
      <p:ext uri="{BB962C8B-B14F-4D97-AF65-F5344CB8AC3E}">
        <p14:creationId xmlns:p14="http://schemas.microsoft.com/office/powerpoint/2010/main" val="22426830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5.xml"/><Relationship Id="rId7" Type="http://schemas.openxmlformats.org/officeDocument/2006/relationships/image" Target="../media/image4.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png"/><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hyperlink" Target="https://www.drugabuse.gov/drug-topics/trends-statistics/infographics/dramatic-increases-in-maternal-opioid-use-neonatal-abstinence-syndrome" TargetMode="External"/><Relationship Id="rId13" Type="http://schemas.openxmlformats.org/officeDocument/2006/relationships/image" Target="../media/image8.emf"/><Relationship Id="rId18" Type="http://schemas.openxmlformats.org/officeDocument/2006/relationships/image" Target="../media/image7.png"/><Relationship Id="rId3" Type="http://schemas.openxmlformats.org/officeDocument/2006/relationships/slideLayout" Target="../slideLayouts/slideLayout7.xml"/><Relationship Id="rId7" Type="http://schemas.openxmlformats.org/officeDocument/2006/relationships/hyperlink" Target="https://nebraskalegislature.gov/pdf/reports/research/opioid_epidemic_2018.pdf" TargetMode="External"/><Relationship Id="rId12" Type="http://schemas.openxmlformats.org/officeDocument/2006/relationships/hyperlink" Target="https://www.womenshealth.gov/files/documents/final-report-opioid-508.pdf" TargetMode="External"/><Relationship Id="rId17" Type="http://schemas.openxmlformats.org/officeDocument/2006/relationships/image" Target="../media/image12.png"/><Relationship Id="rId2" Type="http://schemas.openxmlformats.org/officeDocument/2006/relationships/audio" Target="../media/media2.m4a"/><Relationship Id="rId16" Type="http://schemas.openxmlformats.org/officeDocument/2006/relationships/image" Target="../media/image11.png"/><Relationship Id="rId1" Type="http://schemas.microsoft.com/office/2007/relationships/media" Target="../media/media2.m4a"/><Relationship Id="rId6" Type="http://schemas.openxmlformats.org/officeDocument/2006/relationships/hyperlink" Target="https://www.drugrehabcenters.org/Category/Nebraska/Drug_Rehab_Programs_For_Women_With_Children.htm" TargetMode="External"/><Relationship Id="rId11" Type="http://schemas.openxmlformats.org/officeDocument/2006/relationships/hyperlink" Target="https://www.hhs.gov/opioids/about-the-epidemic/index.html" TargetMode="External"/><Relationship Id="rId5" Type="http://schemas.openxmlformats.org/officeDocument/2006/relationships/hyperlink" Target="https://www.awhonn.org/wp-content/uploads/2020/02/position_statement_-_optimiz.pdf" TargetMode="External"/><Relationship Id="rId15" Type="http://schemas.openxmlformats.org/officeDocument/2006/relationships/image" Target="../media/image10.png"/><Relationship Id="rId10" Type="http://schemas.openxmlformats.org/officeDocument/2006/relationships/hyperlink" Target="http://dhhs.ne.gov/Pages/State-Opioid-Response.aspx" TargetMode="External"/><Relationship Id="rId4" Type="http://schemas.openxmlformats.org/officeDocument/2006/relationships/hyperlink" Target="https://www.asam.org/docs/default-source/advocacy/opioid-addiction-disease-facts-figures.pdf" TargetMode="External"/><Relationship Id="rId9" Type="http://schemas.openxmlformats.org/officeDocument/2006/relationships/hyperlink" Target="https://www.drugabuse.gov/drug-topics/opioids/opioid-overdose-crisis" TargetMode="External"/><Relationship Id="rId1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B64B3CA-EC64-412C-AEDF-65AC3C97F860}"/>
              </a:ext>
            </a:extLst>
          </p:cNvPr>
          <p:cNvSpPr>
            <a:spLocks noGrp="1"/>
          </p:cNvSpPr>
          <p:nvPr>
            <p:ph type="title"/>
          </p:nvPr>
        </p:nvSpPr>
        <p:spPr>
          <a:xfrm>
            <a:off x="414867" y="101600"/>
            <a:ext cx="6129624" cy="1176867"/>
          </a:xfrm>
        </p:spPr>
        <p:txBody>
          <a:bodyPr>
            <a:normAutofit fontScale="90000"/>
          </a:bodyPr>
          <a:lstStyle/>
          <a:p>
            <a:r>
              <a:rPr lang="en-US" sz="2800" b="1" dirty="0"/>
              <a:t>Policy Brief</a:t>
            </a:r>
            <a:br>
              <a:rPr lang="en-US" sz="2800" b="1" dirty="0"/>
            </a:br>
            <a:r>
              <a:rPr lang="en-US" sz="2800" b="1" dirty="0"/>
              <a:t>U.S. Women’s Opioid Crisis  </a:t>
            </a:r>
            <a:r>
              <a:rPr lang="en-US" sz="2700" dirty="0"/>
              <a:t/>
            </a:r>
            <a:br>
              <a:rPr lang="en-US" sz="2700" dirty="0"/>
            </a:br>
            <a:r>
              <a:rPr lang="en-US" sz="1300" dirty="0"/>
              <a:t>Christine Anne Townsend MSED RN IBCLC</a:t>
            </a:r>
            <a:br>
              <a:rPr lang="en-US" sz="1300" dirty="0"/>
            </a:br>
            <a:endParaRPr lang="en-US" sz="1300" dirty="0"/>
          </a:p>
        </p:txBody>
      </p:sp>
      <p:sp>
        <p:nvSpPr>
          <p:cNvPr id="7" name="Text Placeholder 6">
            <a:extLst>
              <a:ext uri="{FF2B5EF4-FFF2-40B4-BE49-F238E27FC236}">
                <a16:creationId xmlns:a16="http://schemas.microsoft.com/office/drawing/2014/main" id="{534B8E4F-7C58-4DA2-A9BD-468A0E0B7D9C}"/>
              </a:ext>
            </a:extLst>
          </p:cNvPr>
          <p:cNvSpPr>
            <a:spLocks noGrp="1"/>
          </p:cNvSpPr>
          <p:nvPr>
            <p:ph type="body" idx="1"/>
          </p:nvPr>
        </p:nvSpPr>
        <p:spPr>
          <a:xfrm>
            <a:off x="326571" y="1320801"/>
            <a:ext cx="6217920" cy="266276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9050">
            <a:solidFill>
              <a:srgbClr val="FF0000"/>
            </a:solidFill>
          </a:ln>
        </p:spPr>
        <p:txBody>
          <a:bodyPr>
            <a:normAutofit fontScale="47500" lnSpcReduction="20000"/>
          </a:bodyPr>
          <a:lstStyle/>
          <a:p>
            <a:pPr algn="ctr"/>
            <a:r>
              <a:rPr lang="en-US" dirty="0"/>
              <a:t> </a:t>
            </a:r>
            <a:r>
              <a:rPr lang="en-US" sz="5100" u="sng" dirty="0"/>
              <a:t>Executive Summary</a:t>
            </a:r>
          </a:p>
          <a:p>
            <a:pPr algn="just"/>
            <a:r>
              <a:rPr lang="en-US" sz="2900" dirty="0"/>
              <a:t>There is a United States National, State, and local public health opioid crisis (substance use disorder, SUD) that affects not just 2 million adults but our future generation children. Women are 200% more unlucky to become addicted and overdose from opioids than men. Women and their children are vulnerable to opioid addiction, increasing their vulnerability to poverty, social determinates of health issues, shame, stigma, societal burden, and death. Improving policies, education, and community outreach programs that are AIMED at women decreasing opioid prescriptions and addiction in the first place! Treat pain with alternative treatment plans and opioids per the scientific recommendations. Provide ROBUST opioid/SUD treatment programs for women that are women and family centered. Rally society buy-in and stakeholders to care for our women and children’s health and future that affects humanity directly economically, socially, and ethically.</a:t>
            </a:r>
          </a:p>
          <a:p>
            <a:endParaRPr lang="en-US" dirty="0"/>
          </a:p>
        </p:txBody>
      </p:sp>
      <p:sp>
        <p:nvSpPr>
          <p:cNvPr id="8" name="Content Placeholder 7">
            <a:extLst>
              <a:ext uri="{FF2B5EF4-FFF2-40B4-BE49-F238E27FC236}">
                <a16:creationId xmlns:a16="http://schemas.microsoft.com/office/drawing/2014/main" id="{C6401F2B-58D0-4E63-8499-6D05F5740DE9}"/>
              </a:ext>
            </a:extLst>
          </p:cNvPr>
          <p:cNvSpPr>
            <a:spLocks noGrp="1"/>
          </p:cNvSpPr>
          <p:nvPr>
            <p:ph sz="half" idx="2"/>
          </p:nvPr>
        </p:nvSpPr>
        <p:spPr>
          <a:xfrm>
            <a:off x="321733" y="4025897"/>
            <a:ext cx="3579321" cy="4914901"/>
          </a:xfrm>
          <a:solidFill>
            <a:schemeClr val="accent4">
              <a:lumMod val="20000"/>
              <a:lumOff val="80000"/>
            </a:schemeClr>
          </a:solidFill>
          <a:ln w="28575">
            <a:solidFill>
              <a:schemeClr val="accent1">
                <a:lumMod val="75000"/>
              </a:schemeClr>
            </a:solidFill>
          </a:ln>
          <a:effectLst>
            <a:outerShdw blurRad="50800" dist="38100" algn="l" rotWithShape="0">
              <a:prstClr val="black">
                <a:alpha val="40000"/>
              </a:prstClr>
            </a:outerShdw>
          </a:effectLst>
        </p:spPr>
        <p:txBody>
          <a:bodyPr>
            <a:normAutofit/>
          </a:bodyPr>
          <a:lstStyle/>
          <a:p>
            <a:pPr marL="0" indent="0">
              <a:buNone/>
            </a:pPr>
            <a:r>
              <a:rPr lang="en-US" sz="2400" b="1" u="sng" dirty="0">
                <a:latin typeface="Calibri" panose="020F0502020204030204" pitchFamily="34" charset="0"/>
                <a:cs typeface="Calibri" panose="020F0502020204030204" pitchFamily="34" charset="0"/>
              </a:rPr>
              <a:t>Background &amp; Significance </a:t>
            </a:r>
          </a:p>
          <a:p>
            <a:pPr>
              <a:lnSpc>
                <a:spcPct val="107000"/>
              </a:lnSpc>
              <a:spcBef>
                <a:spcPts val="0"/>
              </a:spcBef>
              <a:spcAft>
                <a:spcPts val="800"/>
              </a:spcAft>
            </a:pPr>
            <a:r>
              <a:rPr lang="en-US" sz="1600"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Opioids: oxycodone, codeine, morphine, fentanyl,  synthetics, &amp; heroin blocks pain, increases dopamine  (happy hormone) of our brains, and can cause addiction, overdose, and death.</a:t>
            </a:r>
          </a:p>
          <a:p>
            <a:pPr>
              <a:lnSpc>
                <a:spcPct val="107000"/>
              </a:lnSpc>
              <a:spcBef>
                <a:spcPts val="0"/>
              </a:spcBef>
              <a:spcAft>
                <a:spcPts val="800"/>
              </a:spcAft>
            </a:pPr>
            <a:r>
              <a:rPr lang="en-US" sz="1600"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Opioids attach to the Brain Receptor sites fill them up cause drowsiness, STOP breathing, &amp; DEATH </a:t>
            </a:r>
          </a:p>
          <a:p>
            <a:pPr marL="0" indent="0">
              <a:buNone/>
            </a:pPr>
            <a:endParaRPr lang="en-US" dirty="0"/>
          </a:p>
        </p:txBody>
      </p:sp>
      <p:sp>
        <p:nvSpPr>
          <p:cNvPr id="10" name="Content Placeholder 9">
            <a:extLst>
              <a:ext uri="{FF2B5EF4-FFF2-40B4-BE49-F238E27FC236}">
                <a16:creationId xmlns:a16="http://schemas.microsoft.com/office/drawing/2014/main" id="{8C2E1DCF-EEE0-4669-B240-EFC5DF77D340}"/>
              </a:ext>
            </a:extLst>
          </p:cNvPr>
          <p:cNvSpPr>
            <a:spLocks noGrp="1"/>
          </p:cNvSpPr>
          <p:nvPr>
            <p:ph sz="quarter" idx="4"/>
          </p:nvPr>
        </p:nvSpPr>
        <p:spPr>
          <a:xfrm>
            <a:off x="3979333" y="4025897"/>
            <a:ext cx="2565158" cy="4900084"/>
          </a:xfrm>
          <a:solidFill>
            <a:schemeClr val="accent1">
              <a:lumMod val="40000"/>
              <a:lumOff val="60000"/>
            </a:schemeClr>
          </a:solidFill>
          <a:ln w="28575">
            <a:solidFill>
              <a:schemeClr val="accent1">
                <a:lumMod val="75000"/>
              </a:schemeClr>
            </a:solidFill>
          </a:ln>
        </p:spPr>
        <p:txBody>
          <a:bodyPr>
            <a:normAutofit/>
          </a:bodyPr>
          <a:lstStyle/>
          <a:p>
            <a:pPr marL="0" indent="0">
              <a:buNone/>
            </a:pPr>
            <a:r>
              <a:rPr lang="en-US" sz="2400" b="1" u="sng" dirty="0"/>
              <a:t>Opioid/SUD Data</a:t>
            </a:r>
            <a:r>
              <a:rPr lang="en-US" sz="2400" u="sng" dirty="0"/>
              <a:t> </a:t>
            </a:r>
          </a:p>
          <a:p>
            <a:r>
              <a:rPr lang="en-US" sz="1600" dirty="0"/>
              <a:t>$78.5 billion a year burden </a:t>
            </a:r>
          </a:p>
          <a:p>
            <a:r>
              <a:rPr lang="en-US" sz="1600" dirty="0"/>
              <a:t>30% Misused, 10% become addicted, 5% transition to heroin. </a:t>
            </a:r>
          </a:p>
          <a:p>
            <a:r>
              <a:rPr lang="en-US" sz="1600" dirty="0"/>
              <a:t>80% of People with SUD diagnoses move to heroin</a:t>
            </a:r>
          </a:p>
          <a:p>
            <a:r>
              <a:rPr lang="en-US" sz="1600" dirty="0"/>
              <a:t>32,000 babies were born withdrawing, cost $563M to treat (2014)</a:t>
            </a:r>
          </a:p>
          <a:p>
            <a:pPr marL="0" indent="0">
              <a:buNone/>
            </a:pPr>
            <a:endParaRPr lang="en-US" sz="1600" dirty="0"/>
          </a:p>
        </p:txBody>
      </p:sp>
      <p:pic>
        <p:nvPicPr>
          <p:cNvPr id="15" name="Picture 14">
            <a:extLst>
              <a:ext uri="{FF2B5EF4-FFF2-40B4-BE49-F238E27FC236}">
                <a16:creationId xmlns:a16="http://schemas.microsoft.com/office/drawing/2014/main" id="{FDCBE0EA-5A3A-4674-BF85-CA05289517EF}"/>
              </a:ext>
            </a:extLst>
          </p:cNvPr>
          <p:cNvPicPr>
            <a:picLocks noChangeAspect="1"/>
          </p:cNvPicPr>
          <p:nvPr/>
        </p:nvPicPr>
        <p:blipFill>
          <a:blip r:embed="rId4"/>
          <a:stretch>
            <a:fillRect/>
          </a:stretch>
        </p:blipFill>
        <p:spPr>
          <a:xfrm>
            <a:off x="4523520" y="147148"/>
            <a:ext cx="2012747" cy="1032932"/>
          </a:xfrm>
          <a:prstGeom prst="rect">
            <a:avLst/>
          </a:prstGeom>
        </p:spPr>
      </p:pic>
      <p:pic>
        <p:nvPicPr>
          <p:cNvPr id="16" name="Picture 15">
            <a:extLst>
              <a:ext uri="{FF2B5EF4-FFF2-40B4-BE49-F238E27FC236}">
                <a16:creationId xmlns:a16="http://schemas.microsoft.com/office/drawing/2014/main" id="{71693529-CD96-41F6-AE4A-ABFE55EAAC17}"/>
              </a:ext>
            </a:extLst>
          </p:cNvPr>
          <p:cNvPicPr>
            <a:picLocks noChangeAspect="1"/>
          </p:cNvPicPr>
          <p:nvPr/>
        </p:nvPicPr>
        <p:blipFill>
          <a:blip r:embed="rId5"/>
          <a:stretch>
            <a:fillRect/>
          </a:stretch>
        </p:blipFill>
        <p:spPr>
          <a:xfrm>
            <a:off x="2700867" y="6604001"/>
            <a:ext cx="1083733" cy="1503100"/>
          </a:xfrm>
          <a:prstGeom prst="rect">
            <a:avLst/>
          </a:prstGeom>
        </p:spPr>
      </p:pic>
      <p:sp>
        <p:nvSpPr>
          <p:cNvPr id="17" name="TextBox 16">
            <a:extLst>
              <a:ext uri="{FF2B5EF4-FFF2-40B4-BE49-F238E27FC236}">
                <a16:creationId xmlns:a16="http://schemas.microsoft.com/office/drawing/2014/main" id="{76A93204-4A3B-4CD5-97A6-3751698A0B1A}"/>
              </a:ext>
            </a:extLst>
          </p:cNvPr>
          <p:cNvSpPr txBox="1"/>
          <p:nvPr/>
        </p:nvSpPr>
        <p:spPr>
          <a:xfrm>
            <a:off x="5368109" y="1225627"/>
            <a:ext cx="1075024" cy="338554"/>
          </a:xfrm>
          <a:prstGeom prst="rect">
            <a:avLst/>
          </a:prstGeom>
          <a:noFill/>
        </p:spPr>
        <p:txBody>
          <a:bodyPr wrap="square" rtlCol="0">
            <a:spAutoFit/>
          </a:bodyPr>
          <a:lstStyle/>
          <a:p>
            <a:r>
              <a:rPr lang="en-US" sz="800" i="1" dirty="0"/>
              <a:t>Image Healthline.com</a:t>
            </a:r>
          </a:p>
        </p:txBody>
      </p:sp>
      <p:sp>
        <p:nvSpPr>
          <p:cNvPr id="18" name="TextBox 17">
            <a:extLst>
              <a:ext uri="{FF2B5EF4-FFF2-40B4-BE49-F238E27FC236}">
                <a16:creationId xmlns:a16="http://schemas.microsoft.com/office/drawing/2014/main" id="{7F0A130F-83DD-4B29-99C9-00BFB9CDC283}"/>
              </a:ext>
            </a:extLst>
          </p:cNvPr>
          <p:cNvSpPr txBox="1"/>
          <p:nvPr/>
        </p:nvSpPr>
        <p:spPr>
          <a:xfrm>
            <a:off x="3355494" y="8200581"/>
            <a:ext cx="806928" cy="338554"/>
          </a:xfrm>
          <a:prstGeom prst="rect">
            <a:avLst/>
          </a:prstGeom>
          <a:noFill/>
        </p:spPr>
        <p:txBody>
          <a:bodyPr wrap="square" rtlCol="0">
            <a:spAutoFit/>
          </a:bodyPr>
          <a:lstStyle/>
          <a:p>
            <a:r>
              <a:rPr lang="en-US" sz="800" i="1" dirty="0"/>
              <a:t>Image CDC.gov</a:t>
            </a:r>
          </a:p>
        </p:txBody>
      </p:sp>
      <p:pic>
        <p:nvPicPr>
          <p:cNvPr id="22" name="Picture 21">
            <a:extLst>
              <a:ext uri="{FF2B5EF4-FFF2-40B4-BE49-F238E27FC236}">
                <a16:creationId xmlns:a16="http://schemas.microsoft.com/office/drawing/2014/main" id="{944A7105-2E0B-4ECF-8ECD-2C992E4D6E0B}"/>
              </a:ext>
            </a:extLst>
          </p:cNvPr>
          <p:cNvPicPr>
            <a:picLocks noChangeAspect="1"/>
          </p:cNvPicPr>
          <p:nvPr/>
        </p:nvPicPr>
        <p:blipFill>
          <a:blip r:embed="rId6"/>
          <a:stretch>
            <a:fillRect/>
          </a:stretch>
        </p:blipFill>
        <p:spPr>
          <a:xfrm>
            <a:off x="4072467" y="6815668"/>
            <a:ext cx="2463800" cy="1879600"/>
          </a:xfrm>
          <a:prstGeom prst="rect">
            <a:avLst/>
          </a:prstGeom>
        </p:spPr>
      </p:pic>
      <p:sp>
        <p:nvSpPr>
          <p:cNvPr id="24" name="TextBox 23">
            <a:extLst>
              <a:ext uri="{FF2B5EF4-FFF2-40B4-BE49-F238E27FC236}">
                <a16:creationId xmlns:a16="http://schemas.microsoft.com/office/drawing/2014/main" id="{8AD1E2F9-FE0E-4945-A48B-494B1D09FDAE}"/>
              </a:ext>
            </a:extLst>
          </p:cNvPr>
          <p:cNvSpPr txBox="1"/>
          <p:nvPr/>
        </p:nvSpPr>
        <p:spPr>
          <a:xfrm>
            <a:off x="278629" y="8508764"/>
            <a:ext cx="3587545" cy="338554"/>
          </a:xfrm>
          <a:prstGeom prst="rect">
            <a:avLst/>
          </a:prstGeom>
          <a:noFill/>
        </p:spPr>
        <p:txBody>
          <a:bodyPr wrap="square" rtlCol="0">
            <a:spAutoFit/>
          </a:bodyPr>
          <a:lstStyle/>
          <a:p>
            <a:r>
              <a:rPr lang="en-US" sz="800" i="1" dirty="0"/>
              <a:t>(American Society of Addiction Medicine, 2016; Nebraska Department of Health and Human Services, 2019, 2020; National Institute on Drug Abuse, 2020)</a:t>
            </a:r>
          </a:p>
        </p:txBody>
      </p:sp>
      <p:sp>
        <p:nvSpPr>
          <p:cNvPr id="30" name="TextBox 29">
            <a:extLst>
              <a:ext uri="{FF2B5EF4-FFF2-40B4-BE49-F238E27FC236}">
                <a16:creationId xmlns:a16="http://schemas.microsoft.com/office/drawing/2014/main" id="{D8721E4B-7E35-4123-A365-74D8DD66D377}"/>
              </a:ext>
            </a:extLst>
          </p:cNvPr>
          <p:cNvSpPr txBox="1"/>
          <p:nvPr/>
        </p:nvSpPr>
        <p:spPr>
          <a:xfrm>
            <a:off x="4453467" y="8424072"/>
            <a:ext cx="2404533" cy="338554"/>
          </a:xfrm>
          <a:prstGeom prst="rect">
            <a:avLst/>
          </a:prstGeom>
          <a:noFill/>
        </p:spPr>
        <p:txBody>
          <a:bodyPr wrap="square" rtlCol="0">
            <a:spAutoFit/>
          </a:bodyPr>
          <a:lstStyle/>
          <a:p>
            <a:r>
              <a:rPr lang="en-US" sz="800" i="1" dirty="0"/>
              <a:t>Image</a:t>
            </a:r>
          </a:p>
          <a:p>
            <a:r>
              <a:rPr lang="en-US" sz="800" i="1" dirty="0"/>
              <a:t>Sundance Methadone Treatment Center 2018</a:t>
            </a:r>
          </a:p>
        </p:txBody>
      </p:sp>
      <p:sp>
        <p:nvSpPr>
          <p:cNvPr id="35" name="TextBox 34">
            <a:extLst>
              <a:ext uri="{FF2B5EF4-FFF2-40B4-BE49-F238E27FC236}">
                <a16:creationId xmlns:a16="http://schemas.microsoft.com/office/drawing/2014/main" id="{2F7437C7-FF91-4EE4-B865-107BCCAE6D8A}"/>
              </a:ext>
            </a:extLst>
          </p:cNvPr>
          <p:cNvSpPr txBox="1"/>
          <p:nvPr/>
        </p:nvSpPr>
        <p:spPr>
          <a:xfrm>
            <a:off x="374830" y="3675379"/>
            <a:ext cx="6209697" cy="338554"/>
          </a:xfrm>
          <a:prstGeom prst="rect">
            <a:avLst/>
          </a:prstGeom>
          <a:noFill/>
        </p:spPr>
        <p:txBody>
          <a:bodyPr wrap="square" rtlCol="0">
            <a:spAutoFit/>
          </a:bodyPr>
          <a:lstStyle/>
          <a:p>
            <a:r>
              <a:rPr lang="en-US" sz="800" i="1" dirty="0"/>
              <a:t>(American Society of Addiction Medicine, 2016; AWHONN, 2019; American Society of Addiction Medicine, 2016; National Institute on Drug Abuse, 2020; NDHHS, 2019, 2020; Office of Women’s Health and Services, 2017; Parker, Strunk Fiellin, 2018; SAMHSA, 2019; U.S. HHS, 2019)</a:t>
            </a:r>
          </a:p>
        </p:txBody>
      </p:sp>
      <p:pic>
        <p:nvPicPr>
          <p:cNvPr id="37" name="Picture 36">
            <a:extLst>
              <a:ext uri="{FF2B5EF4-FFF2-40B4-BE49-F238E27FC236}">
                <a16:creationId xmlns:a16="http://schemas.microsoft.com/office/drawing/2014/main" id="{213A2CC0-CBD0-4981-9903-4403238CF4CC}"/>
              </a:ext>
            </a:extLst>
          </p:cNvPr>
          <p:cNvPicPr>
            <a:picLocks noChangeAspect="1"/>
          </p:cNvPicPr>
          <p:nvPr/>
        </p:nvPicPr>
        <p:blipFill>
          <a:blip r:embed="rId7"/>
          <a:stretch>
            <a:fillRect/>
          </a:stretch>
        </p:blipFill>
        <p:spPr>
          <a:xfrm>
            <a:off x="2946400" y="103331"/>
            <a:ext cx="1428790" cy="391581"/>
          </a:xfrm>
          <a:prstGeom prst="rect">
            <a:avLst/>
          </a:prstGeom>
        </p:spPr>
      </p:pic>
      <p:sp>
        <p:nvSpPr>
          <p:cNvPr id="39" name="TextBox 38">
            <a:extLst>
              <a:ext uri="{FF2B5EF4-FFF2-40B4-BE49-F238E27FC236}">
                <a16:creationId xmlns:a16="http://schemas.microsoft.com/office/drawing/2014/main" id="{9013CF5A-3C35-4E2B-BE43-56843C38FDBB}"/>
              </a:ext>
            </a:extLst>
          </p:cNvPr>
          <p:cNvSpPr txBox="1"/>
          <p:nvPr/>
        </p:nvSpPr>
        <p:spPr>
          <a:xfrm>
            <a:off x="3580690" y="8614208"/>
            <a:ext cx="3277310" cy="338554"/>
          </a:xfrm>
          <a:prstGeom prst="rect">
            <a:avLst/>
          </a:prstGeom>
          <a:noFill/>
        </p:spPr>
        <p:txBody>
          <a:bodyPr wrap="square" rtlCol="0">
            <a:spAutoFit/>
          </a:bodyPr>
          <a:lstStyle/>
          <a:p>
            <a:r>
              <a:rPr lang="en-US" sz="800" dirty="0">
                <a:latin typeface="Arial Narrow" panose="020B0606020202030204" pitchFamily="34" charset="0"/>
              </a:rPr>
              <a:t>(AWHONN, 2019; National Center for Drug Abuse Statistics, 2019; National Institute on Drug Abuse, 2020; Office of Women’s Health and Services, 2017).</a:t>
            </a:r>
          </a:p>
        </p:txBody>
      </p:sp>
      <p:pic>
        <p:nvPicPr>
          <p:cNvPr id="42" name="Picture 41">
            <a:extLst>
              <a:ext uri="{FF2B5EF4-FFF2-40B4-BE49-F238E27FC236}">
                <a16:creationId xmlns:a16="http://schemas.microsoft.com/office/drawing/2014/main" id="{B1ED096A-10F7-499C-A04B-9D05F9454ACD}"/>
              </a:ext>
            </a:extLst>
          </p:cNvPr>
          <p:cNvPicPr>
            <a:picLocks noChangeAspect="1"/>
          </p:cNvPicPr>
          <p:nvPr/>
        </p:nvPicPr>
        <p:blipFill>
          <a:blip r:embed="rId8"/>
          <a:stretch>
            <a:fillRect/>
          </a:stretch>
        </p:blipFill>
        <p:spPr>
          <a:xfrm>
            <a:off x="414868" y="7306733"/>
            <a:ext cx="1905000" cy="1108552"/>
          </a:xfrm>
          <a:prstGeom prst="rect">
            <a:avLst/>
          </a:prstGeom>
        </p:spPr>
      </p:pic>
      <p:pic>
        <p:nvPicPr>
          <p:cNvPr id="43" name="Picture 42">
            <a:extLst>
              <a:ext uri="{FF2B5EF4-FFF2-40B4-BE49-F238E27FC236}">
                <a16:creationId xmlns:a16="http://schemas.microsoft.com/office/drawing/2014/main" id="{824F559D-EA18-4A72-9A78-40FA7DDDFAEA}"/>
              </a:ext>
            </a:extLst>
          </p:cNvPr>
          <p:cNvPicPr>
            <a:picLocks noChangeAspect="1"/>
          </p:cNvPicPr>
          <p:nvPr/>
        </p:nvPicPr>
        <p:blipFill>
          <a:blip r:embed="rId9"/>
          <a:stretch>
            <a:fillRect/>
          </a:stretch>
        </p:blipFill>
        <p:spPr>
          <a:xfrm>
            <a:off x="4072467" y="836725"/>
            <a:ext cx="343355" cy="343355"/>
          </a:xfrm>
          <a:prstGeom prst="rect">
            <a:avLst/>
          </a:prstGeom>
        </p:spPr>
      </p:pic>
      <p:pic>
        <p:nvPicPr>
          <p:cNvPr id="45" name="Audio 44">
            <a:hlinkClick r:id="" action="ppaction://media"/>
            <a:extLst>
              <a:ext uri="{FF2B5EF4-FFF2-40B4-BE49-F238E27FC236}">
                <a16:creationId xmlns:a16="http://schemas.microsoft.com/office/drawing/2014/main" id="{96BC54AC-F29A-4288-9730-0BF42F0E9B5C}"/>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6299200" y="8585200"/>
            <a:ext cx="406400" cy="406400"/>
          </a:xfrm>
          <a:prstGeom prst="rect">
            <a:avLst/>
          </a:prstGeom>
        </p:spPr>
      </p:pic>
    </p:spTree>
    <p:extLst>
      <p:ext uri="{BB962C8B-B14F-4D97-AF65-F5344CB8AC3E}">
        <p14:creationId xmlns:p14="http://schemas.microsoft.com/office/powerpoint/2010/main" val="761720074"/>
      </p:ext>
    </p:extLst>
  </p:cSld>
  <p:clrMapOvr>
    <a:masterClrMapping/>
  </p:clrMapOvr>
  <mc:AlternateContent xmlns:mc="http://schemas.openxmlformats.org/markup-compatibility/2006" xmlns:p14="http://schemas.microsoft.com/office/powerpoint/2010/main">
    <mc:Choice Requires="p14">
      <p:transition spd="med" p14:dur="700" advTm="74936">
        <p:fade/>
      </p:transition>
    </mc:Choice>
    <mc:Fallback xmlns="">
      <p:transition spd="med" advTm="7493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301FE-A48D-45D7-A33B-718B61CCD881}"/>
              </a:ext>
            </a:extLst>
          </p:cNvPr>
          <p:cNvSpPr>
            <a:spLocks noGrp="1"/>
          </p:cNvSpPr>
          <p:nvPr>
            <p:ph type="title" idx="4294967295"/>
          </p:nvPr>
        </p:nvSpPr>
        <p:spPr>
          <a:xfrm>
            <a:off x="313267" y="135467"/>
            <a:ext cx="6307666" cy="205740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a:solidFill>
              <a:srgbClr val="C00000"/>
            </a:solidFill>
          </a:ln>
        </p:spPr>
        <p:txBody>
          <a:bodyPr>
            <a:normAutofit/>
          </a:bodyPr>
          <a:lstStyle/>
          <a:p>
            <a:pPr algn="ctr"/>
            <a:r>
              <a:rPr lang="en-US" sz="2400" b="1" dirty="0">
                <a:latin typeface="+mn-lt"/>
              </a:rPr>
              <a:t>Position Statement</a:t>
            </a:r>
            <a:br>
              <a:rPr lang="en-US" sz="2400" b="1" dirty="0">
                <a:latin typeface="+mn-lt"/>
              </a:rPr>
            </a:br>
            <a:r>
              <a:rPr lang="en-US" sz="2000" b="1" dirty="0">
                <a:latin typeface="+mn-lt"/>
              </a:rPr>
              <a:t>Stakeholders </a:t>
            </a:r>
            <a:r>
              <a:rPr lang="en-US" sz="1600" b="1" dirty="0">
                <a:latin typeface="+mn-lt"/>
              </a:rPr>
              <a:t/>
            </a:r>
            <a:br>
              <a:rPr lang="en-US" sz="1600" b="1" dirty="0">
                <a:latin typeface="+mn-lt"/>
              </a:rPr>
            </a:br>
            <a:r>
              <a:rPr lang="en-US" sz="1600" b="1" dirty="0">
                <a:solidFill>
                  <a:srgbClr val="C00000"/>
                </a:solidFill>
                <a:latin typeface="+mn-lt"/>
              </a:rPr>
              <a:t>Plan A: Prevent Addiction! Plan B: Treat Addiction!</a:t>
            </a:r>
            <a:br>
              <a:rPr lang="en-US" sz="1600" b="1" dirty="0">
                <a:solidFill>
                  <a:srgbClr val="C00000"/>
                </a:solidFill>
                <a:latin typeface="+mn-lt"/>
              </a:rPr>
            </a:br>
            <a:r>
              <a:rPr lang="en-US" sz="1600" b="1" dirty="0">
                <a:latin typeface="+mn-lt"/>
              </a:rPr>
              <a:t>Women need evidence-based Policy &amp; Healthcare to meet their specific gender. Treating &amp; Conquering Women’s’ SUD is Multidimensional. </a:t>
            </a:r>
            <a:r>
              <a:rPr lang="en-US" sz="1800" b="1" dirty="0">
                <a:latin typeface="+mn-lt"/>
              </a:rPr>
              <a:t/>
            </a:r>
            <a:br>
              <a:rPr lang="en-US" sz="1800" b="1" dirty="0">
                <a:latin typeface="+mn-lt"/>
              </a:rPr>
            </a:br>
            <a:r>
              <a:rPr lang="en-US" sz="1800" b="1" dirty="0">
                <a:solidFill>
                  <a:srgbClr val="FFFF00"/>
                </a:solidFill>
                <a:latin typeface="+mn-lt"/>
              </a:rPr>
              <a:t>CARE   CHEERLEAD   EDUCATE    EMPOWER  </a:t>
            </a:r>
          </a:p>
        </p:txBody>
      </p:sp>
      <p:graphicFrame>
        <p:nvGraphicFramePr>
          <p:cNvPr id="20" name="Table 20">
            <a:extLst>
              <a:ext uri="{FF2B5EF4-FFF2-40B4-BE49-F238E27FC236}">
                <a16:creationId xmlns:a16="http://schemas.microsoft.com/office/drawing/2014/main" id="{6F994B4A-0611-40AF-A5EC-B7A995D1DB05}"/>
              </a:ext>
            </a:extLst>
          </p:cNvPr>
          <p:cNvGraphicFramePr>
            <a:graphicFrameLocks noGrp="1"/>
          </p:cNvGraphicFramePr>
          <p:nvPr>
            <p:extLst>
              <p:ext uri="{D42A27DB-BD31-4B8C-83A1-F6EECF244321}">
                <p14:modId xmlns:p14="http://schemas.microsoft.com/office/powerpoint/2010/main" val="1772895969"/>
              </p:ext>
            </p:extLst>
          </p:nvPr>
        </p:nvGraphicFramePr>
        <p:xfrm>
          <a:off x="161623" y="2675467"/>
          <a:ext cx="6603243" cy="2943280"/>
        </p:xfrm>
        <a:graphic>
          <a:graphicData uri="http://schemas.openxmlformats.org/drawingml/2006/table">
            <a:tbl>
              <a:tblPr firstRow="1" bandRow="1">
                <a:tableStyleId>{2D5ABB26-0587-4C30-8999-92F81FD0307C}</a:tableStyleId>
              </a:tblPr>
              <a:tblGrid>
                <a:gridCol w="6603243">
                  <a:extLst>
                    <a:ext uri="{9D8B030D-6E8A-4147-A177-3AD203B41FA5}">
                      <a16:colId xmlns:a16="http://schemas.microsoft.com/office/drawing/2014/main" val="2805442082"/>
                    </a:ext>
                  </a:extLst>
                </a:gridCol>
              </a:tblGrid>
              <a:tr h="2943280">
                <a:tc>
                  <a:txBody>
                    <a:bodyPr/>
                    <a:lstStyle/>
                    <a:p>
                      <a:endParaRPr lang="en-US" dirty="0"/>
                    </a:p>
                  </a:txBody>
                  <a:tcPr/>
                </a:tc>
                <a:extLst>
                  <a:ext uri="{0D108BD9-81ED-4DB2-BD59-A6C34878D82A}">
                    <a16:rowId xmlns:a16="http://schemas.microsoft.com/office/drawing/2014/main" val="2436364418"/>
                  </a:ext>
                </a:extLst>
              </a:tr>
            </a:tbl>
          </a:graphicData>
        </a:graphic>
      </p:graphicFrame>
      <p:graphicFrame>
        <p:nvGraphicFramePr>
          <p:cNvPr id="21" name="Table 21">
            <a:extLst>
              <a:ext uri="{FF2B5EF4-FFF2-40B4-BE49-F238E27FC236}">
                <a16:creationId xmlns:a16="http://schemas.microsoft.com/office/drawing/2014/main" id="{190A75FE-B0F3-4950-A366-E6BF447A4807}"/>
              </a:ext>
            </a:extLst>
          </p:cNvPr>
          <p:cNvGraphicFramePr>
            <a:graphicFrameLocks noGrp="1"/>
          </p:cNvGraphicFramePr>
          <p:nvPr>
            <p:extLst>
              <p:ext uri="{D42A27DB-BD31-4B8C-83A1-F6EECF244321}">
                <p14:modId xmlns:p14="http://schemas.microsoft.com/office/powerpoint/2010/main" val="3800401666"/>
              </p:ext>
            </p:extLst>
          </p:nvPr>
        </p:nvGraphicFramePr>
        <p:xfrm>
          <a:off x="313267" y="6324601"/>
          <a:ext cx="6307666" cy="2735580"/>
        </p:xfrm>
        <a:graphic>
          <a:graphicData uri="http://schemas.openxmlformats.org/drawingml/2006/table">
            <a:tbl>
              <a:tblPr firstRow="1" bandRow="1">
                <a:tableStyleId>{2D5ABB26-0587-4C30-8999-92F81FD0307C}</a:tableStyleId>
              </a:tblPr>
              <a:tblGrid>
                <a:gridCol w="6307666">
                  <a:extLst>
                    <a:ext uri="{9D8B030D-6E8A-4147-A177-3AD203B41FA5}">
                      <a16:colId xmlns:a16="http://schemas.microsoft.com/office/drawing/2014/main" val="2999386664"/>
                    </a:ext>
                  </a:extLst>
                </a:gridCol>
              </a:tblGrid>
              <a:tr h="2565400">
                <a:tc>
                  <a:txBody>
                    <a:bodyPr/>
                    <a:lstStyle/>
                    <a:p>
                      <a:pPr algn="ctr"/>
                      <a:r>
                        <a:rPr lang="en-US" sz="800" b="1" kern="1200" dirty="0">
                          <a:solidFill>
                            <a:schemeClr val="tx1"/>
                          </a:solidFill>
                          <a:effectLst/>
                          <a:latin typeface="Bahnschrift Condensed" panose="020B0502040204020203" pitchFamily="34" charset="0"/>
                          <a:ea typeface="+mn-ea"/>
                          <a:cs typeface="+mn-cs"/>
                        </a:rPr>
                        <a:t>References</a:t>
                      </a:r>
                      <a:endParaRPr lang="en-US" sz="800" kern="1200" dirty="0">
                        <a:solidFill>
                          <a:schemeClr val="tx1"/>
                        </a:solidFill>
                        <a:effectLst/>
                        <a:latin typeface="Bahnschrift Condensed" panose="020B0502040204020203" pitchFamily="34" charset="0"/>
                        <a:ea typeface="+mn-ea"/>
                        <a:cs typeface="+mn-cs"/>
                      </a:endParaRPr>
                    </a:p>
                    <a:p>
                      <a:r>
                        <a:rPr lang="en-US" sz="800" kern="1200" dirty="0">
                          <a:solidFill>
                            <a:schemeClr val="tx1"/>
                          </a:solidFill>
                          <a:effectLst/>
                          <a:latin typeface="Bahnschrift Condensed" panose="020B0502040204020203" pitchFamily="34" charset="0"/>
                          <a:ea typeface="+mn-ea"/>
                          <a:cs typeface="+mn-cs"/>
                        </a:rPr>
                        <a:t>American Society of Addiction Medicine. (2016). Opioid addiction facts &amp; figures. </a:t>
                      </a:r>
                      <a:r>
                        <a:rPr lang="en-US" sz="800" u="sng" kern="1200" dirty="0">
                          <a:solidFill>
                            <a:schemeClr val="tx1"/>
                          </a:solidFill>
                          <a:effectLst/>
                          <a:latin typeface="Bahnschrift Condensed" panose="020B0502040204020203" pitchFamily="34" charset="0"/>
                          <a:ea typeface="+mn-ea"/>
                          <a:cs typeface="+mn-cs"/>
                          <a:hlinkClick r:id="rId4"/>
                        </a:rPr>
                        <a:t>https://www.asam.org/docs/default-source/advocacy/opioid-addiction-disease-facts-figures.pdf</a:t>
                      </a:r>
                      <a:endParaRPr lang="en-US" sz="800" kern="1200" dirty="0">
                        <a:solidFill>
                          <a:schemeClr val="tx1"/>
                        </a:solidFill>
                        <a:effectLst/>
                        <a:latin typeface="Bahnschrift Condensed" panose="020B0502040204020203" pitchFamily="34" charset="0"/>
                        <a:ea typeface="+mn-ea"/>
                        <a:cs typeface="+mn-cs"/>
                      </a:endParaRPr>
                    </a:p>
                    <a:p>
                      <a:r>
                        <a:rPr lang="en-US" sz="800" kern="1200" dirty="0">
                          <a:solidFill>
                            <a:schemeClr val="tx1"/>
                          </a:solidFill>
                          <a:effectLst/>
                          <a:latin typeface="Bahnschrift Condensed" panose="020B0502040204020203" pitchFamily="34" charset="0"/>
                          <a:ea typeface="+mn-ea"/>
                          <a:cs typeface="+mn-cs"/>
                        </a:rPr>
                        <a:t>Anyimukwu, C., &amp; Omondi, A. (2020). Assessment of psychosocial interventions in opioid cessation: A Systematic Review. </a:t>
                      </a:r>
                      <a:r>
                        <a:rPr lang="en-US" sz="800" i="1" kern="1200" dirty="0">
                          <a:solidFill>
                            <a:schemeClr val="tx1"/>
                          </a:solidFill>
                          <a:effectLst/>
                          <a:latin typeface="Bahnschrift Condensed" panose="020B0502040204020203" pitchFamily="34" charset="0"/>
                          <a:ea typeface="+mn-ea"/>
                          <a:cs typeface="+mn-cs"/>
                        </a:rPr>
                        <a:t>Journal of Alcohol &amp; Drug Education</a:t>
                      </a:r>
                      <a:r>
                        <a:rPr lang="en-US" sz="800" kern="1200" dirty="0">
                          <a:solidFill>
                            <a:schemeClr val="tx1"/>
                          </a:solidFill>
                          <a:effectLst/>
                          <a:latin typeface="Bahnschrift Condensed" panose="020B0502040204020203" pitchFamily="34" charset="0"/>
                          <a:ea typeface="+mn-ea"/>
                          <a:cs typeface="+mn-cs"/>
                        </a:rPr>
                        <a:t>, </a:t>
                      </a:r>
                      <a:r>
                        <a:rPr lang="en-US" sz="800" i="1" kern="1200" dirty="0">
                          <a:solidFill>
                            <a:schemeClr val="tx1"/>
                          </a:solidFill>
                          <a:effectLst/>
                          <a:latin typeface="Bahnschrift Condensed" panose="020B0502040204020203" pitchFamily="34" charset="0"/>
                          <a:ea typeface="+mn-ea"/>
                          <a:cs typeface="+mn-cs"/>
                        </a:rPr>
                        <a:t>64</a:t>
                      </a:r>
                      <a:r>
                        <a:rPr lang="en-US" sz="800" kern="1200" dirty="0">
                          <a:solidFill>
                            <a:schemeClr val="tx1"/>
                          </a:solidFill>
                          <a:effectLst/>
                          <a:latin typeface="Bahnschrift Condensed" panose="020B0502040204020203" pitchFamily="34" charset="0"/>
                          <a:ea typeface="+mn-ea"/>
                          <a:cs typeface="+mn-cs"/>
                        </a:rPr>
                        <a:t>(2), 62–86.</a:t>
                      </a:r>
                    </a:p>
                    <a:p>
                      <a:r>
                        <a:rPr lang="en-US" sz="800" kern="1200" dirty="0">
                          <a:solidFill>
                            <a:schemeClr val="tx1"/>
                          </a:solidFill>
                          <a:effectLst/>
                          <a:latin typeface="Bahnschrift Condensed" panose="020B0502040204020203" pitchFamily="34" charset="0"/>
                          <a:ea typeface="+mn-ea"/>
                          <a:cs typeface="+mn-cs"/>
                        </a:rPr>
                        <a:t> Association of Women’s Health, Obstetric and Neonatal Nurses. AWHONN. (2019). AWHONN position statement. Optimizing outcomes for women with substance use disorders in pregnancy and the postpartum period</a:t>
                      </a:r>
                      <a:r>
                        <a:rPr lang="en-US" sz="800" i="1" kern="1200" dirty="0">
                          <a:solidFill>
                            <a:schemeClr val="tx1"/>
                          </a:solidFill>
                          <a:effectLst/>
                          <a:latin typeface="Bahnschrift Condensed" panose="020B0502040204020203" pitchFamily="34" charset="0"/>
                          <a:ea typeface="+mn-ea"/>
                          <a:cs typeface="+mn-cs"/>
                        </a:rPr>
                        <a:t>. Journal of Obstetric, Gynecologic, &amp; Neonatal Nursing 48</a:t>
                      </a:r>
                      <a:r>
                        <a:rPr lang="en-US" sz="800" kern="1200" dirty="0">
                          <a:solidFill>
                            <a:schemeClr val="tx1"/>
                          </a:solidFill>
                          <a:effectLst/>
                          <a:latin typeface="Bahnschrift Condensed" panose="020B0502040204020203" pitchFamily="34" charset="0"/>
                          <a:ea typeface="+mn-ea"/>
                          <a:cs typeface="+mn-cs"/>
                        </a:rPr>
                        <a:t>(5), 583-585. doi: 10.1016/j.jogn.2019.06.001; j</a:t>
                      </a:r>
                    </a:p>
                    <a:p>
                      <a:r>
                        <a:rPr lang="en-US" sz="800" kern="1200" dirty="0">
                          <a:solidFill>
                            <a:schemeClr val="tx1"/>
                          </a:solidFill>
                          <a:effectLst/>
                          <a:latin typeface="Bahnschrift Condensed" panose="020B0502040204020203" pitchFamily="34" charset="0"/>
                          <a:ea typeface="+mn-ea"/>
                          <a:cs typeface="+mn-cs"/>
                        </a:rPr>
                        <a:t> </a:t>
                      </a:r>
                      <a:r>
                        <a:rPr lang="en-US" sz="800" u="sng" kern="1200" dirty="0">
                          <a:solidFill>
                            <a:schemeClr val="tx1"/>
                          </a:solidFill>
                          <a:effectLst/>
                          <a:latin typeface="Bahnschrift Condensed" panose="020B0502040204020203" pitchFamily="34" charset="0"/>
                          <a:ea typeface="+mn-ea"/>
                          <a:cs typeface="+mn-cs"/>
                          <a:hlinkClick r:id="rId5"/>
                        </a:rPr>
                        <a:t>https://www.awhonn.org/wp-content/uploads/2020/02/position_statement_-_optimiz.pdf</a:t>
                      </a:r>
                      <a:endParaRPr lang="en-US" sz="800" kern="1200" dirty="0">
                        <a:solidFill>
                          <a:schemeClr val="tx1"/>
                        </a:solidFill>
                        <a:effectLst/>
                        <a:latin typeface="Bahnschrift Condensed" panose="020B0502040204020203" pitchFamily="34" charset="0"/>
                        <a:ea typeface="+mn-ea"/>
                        <a:cs typeface="+mn-cs"/>
                      </a:endParaRPr>
                    </a:p>
                    <a:p>
                      <a:r>
                        <a:rPr lang="en-US" sz="800" kern="1200" dirty="0">
                          <a:solidFill>
                            <a:schemeClr val="tx1"/>
                          </a:solidFill>
                          <a:effectLst/>
                          <a:latin typeface="Bahnschrift Condensed" panose="020B0502040204020203" pitchFamily="34" charset="0"/>
                          <a:ea typeface="+mn-ea"/>
                          <a:cs typeface="+mn-cs"/>
                        </a:rPr>
                        <a:t>Drug Rehab Centers. (2020). </a:t>
                      </a:r>
                      <a:r>
                        <a:rPr lang="en-US" sz="800" i="1" kern="1200" dirty="0">
                          <a:solidFill>
                            <a:schemeClr val="tx1"/>
                          </a:solidFill>
                          <a:effectLst/>
                          <a:latin typeface="Bahnschrift Condensed" panose="020B0502040204020203" pitchFamily="34" charset="0"/>
                          <a:ea typeface="+mn-ea"/>
                          <a:cs typeface="+mn-cs"/>
                        </a:rPr>
                        <a:t>Nebraska drug rehab programs for women with children</a:t>
                      </a:r>
                      <a:r>
                        <a:rPr lang="en-US" sz="800" kern="1200" dirty="0">
                          <a:solidFill>
                            <a:schemeClr val="tx1"/>
                          </a:solidFill>
                          <a:effectLst/>
                          <a:latin typeface="Bahnschrift Condensed" panose="020B0502040204020203" pitchFamily="34" charset="0"/>
                          <a:ea typeface="+mn-ea"/>
                          <a:cs typeface="+mn-cs"/>
                        </a:rPr>
                        <a:t>. </a:t>
                      </a:r>
                    </a:p>
                    <a:p>
                      <a:r>
                        <a:rPr lang="en-US" sz="800" u="sng" kern="1200" dirty="0">
                          <a:solidFill>
                            <a:schemeClr val="tx1"/>
                          </a:solidFill>
                          <a:effectLst/>
                          <a:latin typeface="Bahnschrift Condensed" panose="020B0502040204020203" pitchFamily="34" charset="0"/>
                          <a:ea typeface="+mn-ea"/>
                          <a:cs typeface="+mn-cs"/>
                          <a:hlinkClick r:id="rId6"/>
                        </a:rPr>
                        <a:t>https://www.drugrehabcenters.org/Category/Nebraska/Drug_Rehab_Programs_For_Women_With_Children.htm</a:t>
                      </a:r>
                      <a:endParaRPr lang="en-US" sz="800" kern="1200" dirty="0">
                        <a:solidFill>
                          <a:schemeClr val="tx1"/>
                        </a:solidFill>
                        <a:effectLst/>
                        <a:latin typeface="Bahnschrift Condensed" panose="020B0502040204020203" pitchFamily="34" charset="0"/>
                        <a:ea typeface="+mn-ea"/>
                        <a:cs typeface="+mn-cs"/>
                      </a:endParaRPr>
                    </a:p>
                    <a:p>
                      <a:r>
                        <a:rPr lang="en-US" sz="800" kern="1200" dirty="0">
                          <a:solidFill>
                            <a:schemeClr val="tx1"/>
                          </a:solidFill>
                          <a:effectLst/>
                          <a:latin typeface="Bahnschrift Condensed" panose="020B0502040204020203" pitchFamily="34" charset="0"/>
                          <a:ea typeface="+mn-ea"/>
                          <a:cs typeface="+mn-cs"/>
                        </a:rPr>
                        <a:t>Gaul, K. &amp; Seacrest, L. (2018, March). The opioid epidemic. Nebraska’s response to a national crisis. A legislative research office backgrounder. </a:t>
                      </a:r>
                      <a:r>
                        <a:rPr lang="en-US" sz="800" i="1" kern="1200" dirty="0">
                          <a:solidFill>
                            <a:schemeClr val="tx1"/>
                          </a:solidFill>
                          <a:effectLst/>
                          <a:latin typeface="Bahnschrift Condensed" panose="020B0502040204020203" pitchFamily="34" charset="0"/>
                          <a:ea typeface="+mn-ea"/>
                          <a:cs typeface="+mn-cs"/>
                        </a:rPr>
                        <a:t>Legislative Research Office</a:t>
                      </a:r>
                      <a:r>
                        <a:rPr lang="en-US" sz="800" kern="1200" dirty="0">
                          <a:solidFill>
                            <a:schemeClr val="tx1"/>
                          </a:solidFill>
                          <a:effectLst/>
                          <a:latin typeface="Bahnschrift Condensed" panose="020B0502040204020203" pitchFamily="34" charset="0"/>
                          <a:ea typeface="+mn-ea"/>
                          <a:cs typeface="+mn-cs"/>
                        </a:rPr>
                        <a:t>. </a:t>
                      </a:r>
                      <a:r>
                        <a:rPr lang="en-US" sz="800" u="sng" kern="1200" dirty="0">
                          <a:solidFill>
                            <a:schemeClr val="tx1"/>
                          </a:solidFill>
                          <a:effectLst/>
                          <a:latin typeface="Bahnschrift Condensed" panose="020B0502040204020203" pitchFamily="34" charset="0"/>
                          <a:ea typeface="+mn-ea"/>
                          <a:cs typeface="+mn-cs"/>
                          <a:hlinkClick r:id="rId7"/>
                        </a:rPr>
                        <a:t>https://nebraskalegislature.gov/pdf/reports/research/opioid_epidemic_2018.pdf</a:t>
                      </a:r>
                      <a:endParaRPr lang="en-US" sz="800" kern="1200" dirty="0">
                        <a:solidFill>
                          <a:schemeClr val="tx1"/>
                        </a:solidFill>
                        <a:effectLst/>
                        <a:latin typeface="Bahnschrift Condensed" panose="020B0502040204020203" pitchFamily="34" charset="0"/>
                        <a:ea typeface="+mn-ea"/>
                        <a:cs typeface="+mn-cs"/>
                      </a:endParaRPr>
                    </a:p>
                    <a:p>
                      <a:r>
                        <a:rPr lang="en-US" sz="800" kern="1200" dirty="0">
                          <a:solidFill>
                            <a:schemeClr val="tx1"/>
                          </a:solidFill>
                          <a:effectLst/>
                          <a:latin typeface="Bahnschrift Condensed" panose="020B0502040204020203" pitchFamily="34" charset="0"/>
                          <a:ea typeface="+mn-ea"/>
                          <a:cs typeface="+mn-cs"/>
                        </a:rPr>
                        <a:t>National Institute on Drug Abuse. (2019, January 22). </a:t>
                      </a:r>
                      <a:r>
                        <a:rPr lang="en-US" sz="800" i="1" kern="1200" dirty="0">
                          <a:solidFill>
                            <a:schemeClr val="tx1"/>
                          </a:solidFill>
                          <a:effectLst/>
                          <a:latin typeface="Bahnschrift Condensed" panose="020B0502040204020203" pitchFamily="34" charset="0"/>
                          <a:ea typeface="+mn-ea"/>
                          <a:cs typeface="+mn-cs"/>
                        </a:rPr>
                        <a:t>Dramatic increases in maternal opioid Use and neonatal abstinence syndrome.</a:t>
                      </a:r>
                      <a:r>
                        <a:rPr lang="en-US" sz="800" kern="1200" dirty="0">
                          <a:solidFill>
                            <a:schemeClr val="tx1"/>
                          </a:solidFill>
                          <a:effectLst/>
                          <a:latin typeface="Bahnschrift Condensed" panose="020B0502040204020203" pitchFamily="34" charset="0"/>
                          <a:ea typeface="+mn-ea"/>
                          <a:cs typeface="+mn-cs"/>
                        </a:rPr>
                        <a:t> </a:t>
                      </a:r>
                      <a:r>
                        <a:rPr lang="en-US" sz="800" u="sng" kern="1200" dirty="0">
                          <a:solidFill>
                            <a:schemeClr val="tx1"/>
                          </a:solidFill>
                          <a:effectLst/>
                          <a:latin typeface="Bahnschrift Condensed" panose="020B0502040204020203" pitchFamily="34" charset="0"/>
                          <a:ea typeface="+mn-ea"/>
                          <a:cs typeface="+mn-cs"/>
                          <a:hlinkClick r:id="rId8"/>
                        </a:rPr>
                        <a:t>https://www.drugabuse.gov/drug-topics/trends-statistics/infographics/dramatic-increases-in-maternal-opioid-use-neonatal-abstinence-syndrome</a:t>
                      </a:r>
                      <a:endParaRPr lang="en-US" sz="800" kern="1200" dirty="0">
                        <a:solidFill>
                          <a:schemeClr val="tx1"/>
                        </a:solidFill>
                        <a:effectLst/>
                        <a:latin typeface="Bahnschrift Condensed" panose="020B0502040204020203" pitchFamily="34" charset="0"/>
                        <a:ea typeface="+mn-ea"/>
                        <a:cs typeface="+mn-cs"/>
                      </a:endParaRPr>
                    </a:p>
                    <a:p>
                      <a:r>
                        <a:rPr lang="en-US" sz="800" kern="1200" dirty="0">
                          <a:solidFill>
                            <a:schemeClr val="tx1"/>
                          </a:solidFill>
                          <a:effectLst/>
                          <a:latin typeface="Bahnschrift Condensed" panose="020B0502040204020203" pitchFamily="34" charset="0"/>
                          <a:ea typeface="+mn-ea"/>
                          <a:cs typeface="+mn-cs"/>
                        </a:rPr>
                        <a:t>National Institute on Drug Abuse. (2020, May 27). </a:t>
                      </a:r>
                      <a:r>
                        <a:rPr lang="en-US" sz="800" i="1" kern="1200" dirty="0">
                          <a:solidFill>
                            <a:schemeClr val="tx1"/>
                          </a:solidFill>
                          <a:effectLst/>
                          <a:latin typeface="Bahnschrift Condensed" panose="020B0502040204020203" pitchFamily="34" charset="0"/>
                          <a:ea typeface="+mn-ea"/>
                          <a:cs typeface="+mn-cs"/>
                        </a:rPr>
                        <a:t>Opioid overdose crisis.</a:t>
                      </a:r>
                      <a:r>
                        <a:rPr lang="en-US" sz="800" kern="1200" dirty="0">
                          <a:solidFill>
                            <a:schemeClr val="tx1"/>
                          </a:solidFill>
                          <a:effectLst/>
                          <a:latin typeface="Bahnschrift Condensed" panose="020B0502040204020203" pitchFamily="34" charset="0"/>
                          <a:ea typeface="+mn-ea"/>
                          <a:cs typeface="+mn-cs"/>
                        </a:rPr>
                        <a:t> </a:t>
                      </a:r>
                      <a:r>
                        <a:rPr lang="en-US" sz="800" u="sng" kern="1200" dirty="0">
                          <a:solidFill>
                            <a:schemeClr val="tx1"/>
                          </a:solidFill>
                          <a:effectLst/>
                          <a:latin typeface="Bahnschrift Condensed" panose="020B0502040204020203" pitchFamily="34" charset="0"/>
                          <a:ea typeface="+mn-ea"/>
                          <a:cs typeface="+mn-cs"/>
                          <a:hlinkClick r:id="rId9"/>
                        </a:rPr>
                        <a:t>https://www.drugabuse.gov/drug-topics/opioids/opioid-overdose-crisis</a:t>
                      </a:r>
                      <a:endParaRPr lang="en-US" sz="800" kern="1200" dirty="0">
                        <a:solidFill>
                          <a:schemeClr val="tx1"/>
                        </a:solidFill>
                        <a:effectLst/>
                        <a:latin typeface="Bahnschrift Condensed" panose="020B0502040204020203" pitchFamily="34" charset="0"/>
                        <a:ea typeface="+mn-ea"/>
                        <a:cs typeface="+mn-cs"/>
                      </a:endParaRPr>
                    </a:p>
                    <a:p>
                      <a:r>
                        <a:rPr lang="en-US" sz="800" kern="1200" dirty="0">
                          <a:solidFill>
                            <a:schemeClr val="tx1"/>
                          </a:solidFill>
                          <a:effectLst/>
                          <a:latin typeface="Bahnschrift Condensed" panose="020B0502040204020203" pitchFamily="34" charset="0"/>
                          <a:ea typeface="+mn-ea"/>
                          <a:cs typeface="+mn-cs"/>
                        </a:rPr>
                        <a:t>Nebraska Department of Health and Human Services. (2020). </a:t>
                      </a:r>
                      <a:r>
                        <a:rPr lang="en-US" sz="800" i="1" kern="1200" dirty="0">
                          <a:solidFill>
                            <a:schemeClr val="tx1"/>
                          </a:solidFill>
                          <a:effectLst/>
                          <a:latin typeface="Bahnschrift Condensed" panose="020B0502040204020203" pitchFamily="34" charset="0"/>
                          <a:ea typeface="+mn-ea"/>
                          <a:cs typeface="+mn-cs"/>
                        </a:rPr>
                        <a:t>State opioid response</a:t>
                      </a:r>
                      <a:r>
                        <a:rPr lang="en-US" sz="800" kern="1200" dirty="0">
                          <a:solidFill>
                            <a:schemeClr val="tx1"/>
                          </a:solidFill>
                          <a:effectLst/>
                          <a:latin typeface="Bahnschrift Condensed" panose="020B0502040204020203" pitchFamily="34" charset="0"/>
                          <a:ea typeface="+mn-ea"/>
                          <a:cs typeface="+mn-cs"/>
                        </a:rPr>
                        <a:t>. </a:t>
                      </a:r>
                      <a:r>
                        <a:rPr lang="en-US" sz="800" u="sng" kern="1200" dirty="0">
                          <a:solidFill>
                            <a:schemeClr val="tx1"/>
                          </a:solidFill>
                          <a:effectLst/>
                          <a:latin typeface="Bahnschrift Condensed" panose="020B0502040204020203" pitchFamily="34" charset="0"/>
                          <a:ea typeface="+mn-ea"/>
                          <a:cs typeface="+mn-cs"/>
                          <a:hlinkClick r:id="rId10"/>
                        </a:rPr>
                        <a:t>http://dhhs.ne.gov/Pages/State-Opioid-Response.aspx</a:t>
                      </a:r>
                      <a:endParaRPr lang="en-US" sz="800" kern="1200" dirty="0">
                        <a:solidFill>
                          <a:schemeClr val="tx1"/>
                        </a:solidFill>
                        <a:effectLst/>
                        <a:latin typeface="Bahnschrift Condensed" panose="020B0502040204020203" pitchFamily="34" charset="0"/>
                        <a:ea typeface="+mn-ea"/>
                        <a:cs typeface="+mn-cs"/>
                      </a:endParaRPr>
                    </a:p>
                    <a:p>
                      <a:r>
                        <a:rPr lang="en-US" sz="800" kern="1200" dirty="0">
                          <a:solidFill>
                            <a:schemeClr val="tx1"/>
                          </a:solidFill>
                          <a:effectLst/>
                          <a:latin typeface="Bahnschrift Condensed" panose="020B0502040204020203" pitchFamily="34" charset="0"/>
                          <a:ea typeface="+mn-ea"/>
                          <a:cs typeface="+mn-cs"/>
                        </a:rPr>
                        <a:t>Nebraska Department of Health and Human Services. (2019, September 4). </a:t>
                      </a:r>
                      <a:r>
                        <a:rPr lang="en-US" sz="800" i="1" kern="1200" dirty="0">
                          <a:solidFill>
                            <a:schemeClr val="tx1"/>
                          </a:solidFill>
                          <a:effectLst/>
                          <a:latin typeface="Bahnschrift Condensed" panose="020B0502040204020203" pitchFamily="34" charset="0"/>
                          <a:ea typeface="+mn-ea"/>
                          <a:cs typeface="+mn-cs"/>
                        </a:rPr>
                        <a:t>What is the U.S. opioid epidemic?</a:t>
                      </a:r>
                      <a:r>
                        <a:rPr lang="en-US" sz="800" kern="1200" dirty="0">
                          <a:solidFill>
                            <a:schemeClr val="tx1"/>
                          </a:solidFill>
                          <a:effectLst/>
                          <a:latin typeface="Bahnschrift Condensed" panose="020B0502040204020203" pitchFamily="34" charset="0"/>
                          <a:ea typeface="+mn-ea"/>
                          <a:cs typeface="+mn-cs"/>
                        </a:rPr>
                        <a:t> </a:t>
                      </a:r>
                      <a:r>
                        <a:rPr lang="en-US" sz="800" u="sng" kern="1200" dirty="0">
                          <a:solidFill>
                            <a:schemeClr val="tx1"/>
                          </a:solidFill>
                          <a:effectLst/>
                          <a:latin typeface="Bahnschrift Condensed" panose="020B0502040204020203" pitchFamily="34" charset="0"/>
                          <a:ea typeface="+mn-ea"/>
                          <a:cs typeface="+mn-cs"/>
                          <a:hlinkClick r:id="rId11"/>
                        </a:rPr>
                        <a:t>https://www.hhs.gov/opioids/about-the-epidemic/index.html</a:t>
                      </a:r>
                      <a:endParaRPr lang="en-US" sz="800" kern="1200" dirty="0">
                        <a:solidFill>
                          <a:schemeClr val="tx1"/>
                        </a:solidFill>
                        <a:effectLst/>
                        <a:latin typeface="Bahnschrift Condensed" panose="020B0502040204020203" pitchFamily="34" charset="0"/>
                        <a:ea typeface="+mn-ea"/>
                        <a:cs typeface="+mn-cs"/>
                      </a:endParaRPr>
                    </a:p>
                    <a:p>
                      <a:r>
                        <a:rPr lang="en-US" sz="800" kern="1200" dirty="0">
                          <a:solidFill>
                            <a:schemeClr val="tx1"/>
                          </a:solidFill>
                          <a:effectLst/>
                          <a:latin typeface="Bahnschrift Condensed" panose="020B0502040204020203" pitchFamily="34" charset="0"/>
                          <a:ea typeface="+mn-ea"/>
                          <a:cs typeface="+mn-cs"/>
                        </a:rPr>
                        <a:t>Office of Women’s Health and Services. (2017, July 19). Final report: Opioid use, misuse and overdose in women. U.S. </a:t>
                      </a:r>
                      <a:r>
                        <a:rPr lang="en-US" sz="800" i="1" kern="1200" dirty="0">
                          <a:solidFill>
                            <a:schemeClr val="tx1"/>
                          </a:solidFill>
                          <a:effectLst/>
                          <a:latin typeface="Bahnschrift Condensed" panose="020B0502040204020203" pitchFamily="34" charset="0"/>
                          <a:ea typeface="+mn-ea"/>
                          <a:cs typeface="+mn-cs"/>
                        </a:rPr>
                        <a:t>Department of Health &amp; Human Services</a:t>
                      </a:r>
                      <a:r>
                        <a:rPr lang="en-US" sz="800" kern="1200" dirty="0">
                          <a:solidFill>
                            <a:schemeClr val="tx1"/>
                          </a:solidFill>
                          <a:effectLst/>
                          <a:latin typeface="Bahnschrift Condensed" panose="020B0502040204020203" pitchFamily="34" charset="0"/>
                          <a:ea typeface="+mn-ea"/>
                          <a:cs typeface="+mn-cs"/>
                        </a:rPr>
                        <a:t>.</a:t>
                      </a:r>
                    </a:p>
                    <a:p>
                      <a:r>
                        <a:rPr lang="en-US" sz="800" u="sng" kern="1200" dirty="0">
                          <a:solidFill>
                            <a:schemeClr val="tx1"/>
                          </a:solidFill>
                          <a:effectLst/>
                          <a:latin typeface="Bahnschrift Condensed" panose="020B0502040204020203" pitchFamily="34" charset="0"/>
                          <a:ea typeface="+mn-ea"/>
                          <a:cs typeface="+mn-cs"/>
                          <a:hlinkClick r:id="rId12"/>
                        </a:rPr>
                        <a:t>https://www.womenshealth.gov/files/documents/final-report-opioid-508.pdf</a:t>
                      </a:r>
                      <a:endParaRPr lang="en-US" sz="800" kern="1200" dirty="0">
                        <a:solidFill>
                          <a:schemeClr val="tx1"/>
                        </a:solidFill>
                        <a:effectLst/>
                        <a:latin typeface="Bahnschrift Condensed" panose="020B0502040204020203" pitchFamily="34" charset="0"/>
                        <a:ea typeface="+mn-ea"/>
                        <a:cs typeface="+mn-cs"/>
                      </a:endParaRPr>
                    </a:p>
                    <a:p>
                      <a:r>
                        <a:rPr lang="en-US" sz="800" kern="1200" dirty="0">
                          <a:solidFill>
                            <a:schemeClr val="tx1"/>
                          </a:solidFill>
                          <a:effectLst/>
                          <a:latin typeface="Bahnschrift Condensed" panose="020B0502040204020203" pitchFamily="34" charset="0"/>
                          <a:ea typeface="+mn-ea"/>
                          <a:cs typeface="+mn-cs"/>
                        </a:rPr>
                        <a:t>Parker, A. M., Strunk, D., &amp; Fiellin, D. A. (2018). State responses to the opioid crisis. </a:t>
                      </a:r>
                      <a:r>
                        <a:rPr lang="en-US" sz="800" i="1" kern="1200" dirty="0">
                          <a:solidFill>
                            <a:schemeClr val="tx1"/>
                          </a:solidFill>
                          <a:effectLst/>
                          <a:latin typeface="Bahnschrift Condensed" panose="020B0502040204020203" pitchFamily="34" charset="0"/>
                          <a:ea typeface="+mn-ea"/>
                          <a:cs typeface="+mn-cs"/>
                        </a:rPr>
                        <a:t>Journal of Law, Medicine &amp; Ethics</a:t>
                      </a:r>
                      <a:r>
                        <a:rPr lang="en-US" sz="800" kern="1200" dirty="0">
                          <a:solidFill>
                            <a:schemeClr val="tx1"/>
                          </a:solidFill>
                          <a:effectLst/>
                          <a:latin typeface="Bahnschrift Condensed" panose="020B0502040204020203" pitchFamily="34" charset="0"/>
                          <a:ea typeface="+mn-ea"/>
                          <a:cs typeface="+mn-cs"/>
                        </a:rPr>
                        <a:t>, </a:t>
                      </a:r>
                      <a:r>
                        <a:rPr lang="en-US" sz="800" i="1" kern="1200" dirty="0">
                          <a:solidFill>
                            <a:schemeClr val="tx1"/>
                          </a:solidFill>
                          <a:effectLst/>
                          <a:latin typeface="Bahnschrift Condensed" panose="020B0502040204020203" pitchFamily="34" charset="0"/>
                          <a:ea typeface="+mn-ea"/>
                          <a:cs typeface="+mn-cs"/>
                        </a:rPr>
                        <a:t>46</a:t>
                      </a:r>
                      <a:r>
                        <a:rPr lang="en-US" sz="800" kern="1200" dirty="0">
                          <a:solidFill>
                            <a:schemeClr val="tx1"/>
                          </a:solidFill>
                          <a:effectLst/>
                          <a:latin typeface="Bahnschrift Condensed" panose="020B0502040204020203" pitchFamily="34" charset="0"/>
                          <a:ea typeface="+mn-ea"/>
                          <a:cs typeface="+mn-cs"/>
                        </a:rPr>
                        <a:t>(2), 367–381.</a:t>
                      </a:r>
                    </a:p>
                    <a:p>
                      <a:r>
                        <a:rPr lang="en-US" sz="800" kern="1200" dirty="0">
                          <a:solidFill>
                            <a:schemeClr val="tx1"/>
                          </a:solidFill>
                          <a:effectLst/>
                          <a:latin typeface="Bahnschrift Condensed" panose="020B0502040204020203" pitchFamily="34" charset="0"/>
                          <a:ea typeface="+mn-ea"/>
                          <a:cs typeface="+mn-cs"/>
                        </a:rPr>
                        <a:t>Substance Abuse and Mental Health Services Administration (SAMHSA) (2019). Substance abuse and mental health services administration strategic plan FY2019 – FY2023. </a:t>
                      </a:r>
                      <a:r>
                        <a:rPr lang="en-US" sz="800" i="1" kern="1200" dirty="0">
                          <a:solidFill>
                            <a:schemeClr val="tx1"/>
                          </a:solidFill>
                          <a:effectLst/>
                          <a:latin typeface="Bahnschrift Condensed" panose="020B0502040204020203" pitchFamily="34" charset="0"/>
                          <a:ea typeface="+mn-ea"/>
                          <a:cs typeface="+mn-cs"/>
                        </a:rPr>
                        <a:t>Department of Health &amp; Human Services. </a:t>
                      </a:r>
                      <a:r>
                        <a:rPr lang="en-US" sz="800" u="sng" kern="1200" dirty="0">
                          <a:solidFill>
                            <a:schemeClr val="tx1"/>
                          </a:solidFill>
                          <a:effectLst/>
                          <a:latin typeface="Bahnschrift Condensed" panose="020B0502040204020203" pitchFamily="34" charset="0"/>
                          <a:ea typeface="+mn-ea"/>
                          <a:cs typeface="+mn-cs"/>
                        </a:rPr>
                        <a:t>https://www.samhsa.gov/sites/default/files/samhsa_strategic_plan_fy19-fy23_final-508.p</a:t>
                      </a:r>
                      <a:endParaRPr lang="en-US" sz="800" kern="1200" dirty="0">
                        <a:solidFill>
                          <a:schemeClr val="tx1"/>
                        </a:solidFill>
                        <a:effectLst/>
                        <a:latin typeface="Bahnschrift Condensed" panose="020B0502040204020203" pitchFamily="34" charset="0"/>
                        <a:ea typeface="+mn-ea"/>
                        <a:cs typeface="+mn-cs"/>
                      </a:endParaRPr>
                    </a:p>
                    <a:p>
                      <a:endParaRPr lang="en-US" dirty="0"/>
                    </a:p>
                  </a:txBody>
                  <a:tcPr>
                    <a:solidFill>
                      <a:schemeClr val="accent1">
                        <a:lumMod val="20000"/>
                        <a:lumOff val="80000"/>
                      </a:schemeClr>
                    </a:solidFill>
                  </a:tcPr>
                </a:tc>
                <a:extLst>
                  <a:ext uri="{0D108BD9-81ED-4DB2-BD59-A6C34878D82A}">
                    <a16:rowId xmlns:a16="http://schemas.microsoft.com/office/drawing/2014/main" val="1691023348"/>
                  </a:ext>
                </a:extLst>
              </a:tr>
            </a:tbl>
          </a:graphicData>
        </a:graphic>
      </p:graphicFrame>
      <p:pic>
        <p:nvPicPr>
          <p:cNvPr id="26" name="Picture 25">
            <a:extLst>
              <a:ext uri="{FF2B5EF4-FFF2-40B4-BE49-F238E27FC236}">
                <a16:creationId xmlns:a16="http://schemas.microsoft.com/office/drawing/2014/main" id="{0E5E16E8-7D33-41D7-A3C7-87FD2243DE90}"/>
              </a:ext>
            </a:extLst>
          </p:cNvPr>
          <p:cNvPicPr>
            <a:picLocks noChangeAspect="1"/>
          </p:cNvPicPr>
          <p:nvPr/>
        </p:nvPicPr>
        <p:blipFill>
          <a:blip r:embed="rId13"/>
          <a:stretch>
            <a:fillRect/>
          </a:stretch>
        </p:blipFill>
        <p:spPr>
          <a:xfrm>
            <a:off x="313267" y="2226501"/>
            <a:ext cx="6307666" cy="4064465"/>
          </a:xfrm>
          <a:prstGeom prst="rect">
            <a:avLst/>
          </a:prstGeom>
          <a:solidFill>
            <a:schemeClr val="accent4">
              <a:lumMod val="40000"/>
              <a:lumOff val="60000"/>
            </a:schemeClr>
          </a:solidFill>
          <a:ln w="19050">
            <a:solidFill>
              <a:schemeClr val="accent1">
                <a:lumMod val="75000"/>
              </a:schemeClr>
            </a:solidFill>
          </a:ln>
        </p:spPr>
      </p:pic>
      <p:pic>
        <p:nvPicPr>
          <p:cNvPr id="28" name="Picture 27">
            <a:extLst>
              <a:ext uri="{FF2B5EF4-FFF2-40B4-BE49-F238E27FC236}">
                <a16:creationId xmlns:a16="http://schemas.microsoft.com/office/drawing/2014/main" id="{26EAE0B4-2283-4846-B8CD-2DCAA79AC2DD}"/>
              </a:ext>
            </a:extLst>
          </p:cNvPr>
          <p:cNvPicPr>
            <a:picLocks noChangeAspect="1"/>
          </p:cNvPicPr>
          <p:nvPr/>
        </p:nvPicPr>
        <p:blipFill>
          <a:blip r:embed="rId14"/>
          <a:stretch>
            <a:fillRect/>
          </a:stretch>
        </p:blipFill>
        <p:spPr>
          <a:xfrm>
            <a:off x="423333" y="1783347"/>
            <a:ext cx="804333" cy="372532"/>
          </a:xfrm>
          <a:prstGeom prst="rect">
            <a:avLst/>
          </a:prstGeom>
        </p:spPr>
      </p:pic>
      <p:pic>
        <p:nvPicPr>
          <p:cNvPr id="29" name="Picture 28">
            <a:extLst>
              <a:ext uri="{FF2B5EF4-FFF2-40B4-BE49-F238E27FC236}">
                <a16:creationId xmlns:a16="http://schemas.microsoft.com/office/drawing/2014/main" id="{25DDB79D-4FE3-46AC-B39F-8248C364CFF5}"/>
              </a:ext>
            </a:extLst>
          </p:cNvPr>
          <p:cNvPicPr>
            <a:picLocks noChangeAspect="1"/>
          </p:cNvPicPr>
          <p:nvPr/>
        </p:nvPicPr>
        <p:blipFill>
          <a:blip r:embed="rId15"/>
          <a:stretch>
            <a:fillRect/>
          </a:stretch>
        </p:blipFill>
        <p:spPr>
          <a:xfrm>
            <a:off x="5207000" y="253999"/>
            <a:ext cx="1337733" cy="508001"/>
          </a:xfrm>
          <a:prstGeom prst="rect">
            <a:avLst/>
          </a:prstGeom>
        </p:spPr>
      </p:pic>
      <p:pic>
        <p:nvPicPr>
          <p:cNvPr id="30" name="Picture 29">
            <a:extLst>
              <a:ext uri="{FF2B5EF4-FFF2-40B4-BE49-F238E27FC236}">
                <a16:creationId xmlns:a16="http://schemas.microsoft.com/office/drawing/2014/main" id="{97094AD9-EF0D-4FE7-954E-D52DC6D06868}"/>
              </a:ext>
            </a:extLst>
          </p:cNvPr>
          <p:cNvPicPr>
            <a:picLocks noChangeAspect="1"/>
          </p:cNvPicPr>
          <p:nvPr/>
        </p:nvPicPr>
        <p:blipFill>
          <a:blip r:embed="rId16"/>
          <a:stretch>
            <a:fillRect/>
          </a:stretch>
        </p:blipFill>
        <p:spPr>
          <a:xfrm>
            <a:off x="5875866" y="1783347"/>
            <a:ext cx="668867" cy="372532"/>
          </a:xfrm>
          <a:prstGeom prst="rect">
            <a:avLst/>
          </a:prstGeom>
        </p:spPr>
      </p:pic>
      <p:pic>
        <p:nvPicPr>
          <p:cNvPr id="31" name="Picture 30">
            <a:extLst>
              <a:ext uri="{FF2B5EF4-FFF2-40B4-BE49-F238E27FC236}">
                <a16:creationId xmlns:a16="http://schemas.microsoft.com/office/drawing/2014/main" id="{39224904-238F-49BF-9D1F-10E8D8826C4E}"/>
              </a:ext>
            </a:extLst>
          </p:cNvPr>
          <p:cNvPicPr>
            <a:picLocks noChangeAspect="1"/>
          </p:cNvPicPr>
          <p:nvPr/>
        </p:nvPicPr>
        <p:blipFill>
          <a:blip r:embed="rId17"/>
          <a:stretch>
            <a:fillRect/>
          </a:stretch>
        </p:blipFill>
        <p:spPr>
          <a:xfrm>
            <a:off x="406400" y="253999"/>
            <a:ext cx="1642532" cy="694268"/>
          </a:xfrm>
          <a:prstGeom prst="rect">
            <a:avLst/>
          </a:prstGeom>
        </p:spPr>
      </p:pic>
      <p:pic>
        <p:nvPicPr>
          <p:cNvPr id="36" name="Audio 35">
            <a:hlinkClick r:id="" action="ppaction://media"/>
            <a:extLst>
              <a:ext uri="{FF2B5EF4-FFF2-40B4-BE49-F238E27FC236}">
                <a16:creationId xmlns:a16="http://schemas.microsoft.com/office/drawing/2014/main" id="{FC97695F-3C81-4829-9AC2-F4AA11854D9F}"/>
              </a:ext>
            </a:extLst>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6299200" y="8585200"/>
            <a:ext cx="406400" cy="406400"/>
          </a:xfrm>
          <a:prstGeom prst="rect">
            <a:avLst/>
          </a:prstGeom>
        </p:spPr>
      </p:pic>
    </p:spTree>
    <p:extLst>
      <p:ext uri="{BB962C8B-B14F-4D97-AF65-F5344CB8AC3E}">
        <p14:creationId xmlns:p14="http://schemas.microsoft.com/office/powerpoint/2010/main" val="358587386"/>
      </p:ext>
    </p:extLst>
  </p:cSld>
  <p:clrMapOvr>
    <a:masterClrMapping/>
  </p:clrMapOvr>
  <mc:AlternateContent xmlns:mc="http://schemas.openxmlformats.org/markup-compatibility/2006" xmlns:p14="http://schemas.microsoft.com/office/powerpoint/2010/main">
    <mc:Choice Requires="p14">
      <p:transition spd="slow" p14:dur="2000" advTm="74519"/>
    </mc:Choice>
    <mc:Fallback xmlns="">
      <p:transition spd="slow" advTm="7451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6"/>
                </p:tgtEl>
              </p:cMediaNode>
            </p:audio>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2924</TotalTime>
  <Words>446</Words>
  <Application>Microsoft Office PowerPoint</Application>
  <PresentationFormat>Letter Paper (8.5x11 in)</PresentationFormat>
  <Paragraphs>35</Paragraphs>
  <Slides>2</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Arial</vt:lpstr>
      <vt:lpstr>Arial Narrow</vt:lpstr>
      <vt:lpstr>Bahnschrift Condensed</vt:lpstr>
      <vt:lpstr>Calibri</vt:lpstr>
      <vt:lpstr>Calibri Light</vt:lpstr>
      <vt:lpstr>Office Theme</vt:lpstr>
      <vt:lpstr>Policy Brief U.S. Women’s Opioid Crisis   Christine Anne Townsend MSED RN IBCLC </vt:lpstr>
      <vt:lpstr>Position Statement Stakeholders  Plan A: Prevent Addiction! Plan B: Treat Addiction! Women need evidence-based Policy &amp; Healthcare to meet their specific gender. Treating &amp; Conquering Women’s’ SUD is Multidimensional.  CARE   CHEERLEAD   EDUCATE    EMPOWER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Policy Brief United States Women’s Substance Use Disorder (SUD) Crisis</dc:title>
  <dc:creator>Christine Townsend</dc:creator>
  <cp:lastModifiedBy>Cohen, Marlene Z</cp:lastModifiedBy>
  <cp:revision>7</cp:revision>
  <dcterms:created xsi:type="dcterms:W3CDTF">2021-02-06T22:19:22Z</dcterms:created>
  <dcterms:modified xsi:type="dcterms:W3CDTF">2021-05-04T02:04:14Z</dcterms:modified>
</cp:coreProperties>
</file>