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42062400" cy="38404800"/>
  <p:notesSz cx="7010400" cy="9296400"/>
  <p:defaultTextStyle>
    <a:defPPr>
      <a:defRPr lang="en-US"/>
    </a:defPPr>
    <a:lvl1pPr marL="0" algn="l" defTabSz="4598060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1pPr>
    <a:lvl2pPr marL="2299030" algn="l" defTabSz="4598060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2pPr>
    <a:lvl3pPr marL="4598060" algn="l" defTabSz="4598060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3pPr>
    <a:lvl4pPr marL="6897091" algn="l" defTabSz="4598060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4pPr>
    <a:lvl5pPr marL="9196121" algn="l" defTabSz="4598060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5pPr>
    <a:lvl6pPr marL="11495151" algn="l" defTabSz="4598060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6pPr>
    <a:lvl7pPr marL="13794181" algn="l" defTabSz="4598060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7pPr>
    <a:lvl8pPr marL="16093211" algn="l" defTabSz="4598060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8pPr>
    <a:lvl9pPr marL="18392242" algn="l" defTabSz="4598060" rtl="0" eaLnBrk="1" latinLnBrk="0" hangingPunct="1">
      <a:defRPr sz="9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240" userDrawn="1">
          <p15:clr>
            <a:srgbClr val="A4A3A4"/>
          </p15:clr>
        </p15:guide>
        <p15:guide id="2" pos="132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2F61"/>
    <a:srgbClr val="006585"/>
    <a:srgbClr val="D6E5EA"/>
    <a:srgbClr val="AE132A"/>
    <a:srgbClr val="FFE9C4"/>
    <a:srgbClr val="DBF0F1"/>
    <a:srgbClr val="00B2BA"/>
    <a:srgbClr val="A2B427"/>
    <a:srgbClr val="F2672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6357" autoAdjust="0"/>
  </p:normalViewPr>
  <p:slideViewPr>
    <p:cSldViewPr>
      <p:cViewPr>
        <p:scale>
          <a:sx n="40" d="100"/>
          <a:sy n="40" d="100"/>
        </p:scale>
        <p:origin x="30" y="30"/>
      </p:cViewPr>
      <p:guideLst>
        <p:guide orient="horz" pos="12240"/>
        <p:guide pos="132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51CFF-A92B-47B9-AC48-3F20FBC0FDD1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87525" y="1162050"/>
            <a:ext cx="343535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B2FD9-D157-4E85-A5FD-C82158A66B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106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8B2FD9-D157-4E85-A5FD-C82158A66BD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784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740" y="394490"/>
            <a:ext cx="31242000" cy="2743200"/>
          </a:xfrm>
        </p:spPr>
        <p:txBody>
          <a:bodyPr>
            <a:normAutofit/>
          </a:bodyPr>
          <a:lstStyle>
            <a:lvl1pPr>
              <a:defRPr sz="8800">
                <a:solidFill>
                  <a:srgbClr val="00658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740" y="3291694"/>
            <a:ext cx="31242000" cy="2880506"/>
          </a:xfrm>
        </p:spPr>
        <p:txBody>
          <a:bodyPr>
            <a:normAutofit/>
          </a:bodyPr>
          <a:lstStyle>
            <a:lvl1pPr marL="0" indent="0" algn="ctr">
              <a:buNone/>
              <a:defRPr sz="5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99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98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97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96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9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94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932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392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Picture 41" descr="UNMC WORDMARK BLACK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5288" y="36425358"/>
            <a:ext cx="4320012" cy="1750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UNMC_Combo_Primary_sm_4c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09" y="394490"/>
            <a:ext cx="6078296" cy="1998626"/>
          </a:xfrm>
          <a:prstGeom prst="rect">
            <a:avLst/>
          </a:prstGeom>
        </p:spPr>
      </p:pic>
      <p:pic>
        <p:nvPicPr>
          <p:cNvPr id="9" name="Picture 9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014401" y="321153"/>
            <a:ext cx="2448136" cy="23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7935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F7BF9-B41D-42B2-98F5-1E24CB2584BE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3E11-53D1-484E-974A-1B0C97FE4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992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0281025" y="8614416"/>
            <a:ext cx="43530205" cy="1834984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75817" y="8614416"/>
            <a:ext cx="129904170" cy="1834984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F7BF9-B41D-42B2-98F5-1E24CB2584BE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3E11-53D1-484E-974A-1B0C97FE4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960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3120" y="1271276"/>
            <a:ext cx="37856160" cy="640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F7BF9-B41D-42B2-98F5-1E24CB2584BE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3E11-53D1-484E-974A-1B0C97FE4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869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2640" y="24678643"/>
            <a:ext cx="35753040" cy="7627620"/>
          </a:xfrm>
        </p:spPr>
        <p:txBody>
          <a:bodyPr anchor="t"/>
          <a:lstStyle>
            <a:lvl1pPr algn="l">
              <a:defRPr sz="20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2640" y="16277596"/>
            <a:ext cx="35753040" cy="8401047"/>
          </a:xfrm>
        </p:spPr>
        <p:txBody>
          <a:bodyPr anchor="b"/>
          <a:lstStyle>
            <a:lvl1pPr marL="0" indent="0">
              <a:buNone/>
              <a:defRPr sz="10100">
                <a:solidFill>
                  <a:schemeClr val="tx1">
                    <a:tint val="75000"/>
                  </a:schemeClr>
                </a:solidFill>
              </a:defRPr>
            </a:lvl1pPr>
            <a:lvl2pPr marL="229903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2pPr>
            <a:lvl3pPr marL="459806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3pPr>
            <a:lvl4pPr marL="6897091" indent="0">
              <a:buNone/>
              <a:defRPr sz="7000">
                <a:solidFill>
                  <a:schemeClr val="tx1">
                    <a:tint val="75000"/>
                  </a:schemeClr>
                </a:solidFill>
              </a:defRPr>
            </a:lvl4pPr>
            <a:lvl5pPr marL="9196121" indent="0">
              <a:buNone/>
              <a:defRPr sz="7000">
                <a:solidFill>
                  <a:schemeClr val="tx1">
                    <a:tint val="75000"/>
                  </a:schemeClr>
                </a:solidFill>
              </a:defRPr>
            </a:lvl5pPr>
            <a:lvl6pPr marL="11495151" indent="0">
              <a:buNone/>
              <a:defRPr sz="7000">
                <a:solidFill>
                  <a:schemeClr val="tx1">
                    <a:tint val="75000"/>
                  </a:schemeClr>
                </a:solidFill>
              </a:defRPr>
            </a:lvl6pPr>
            <a:lvl7pPr marL="13794181" indent="0">
              <a:buNone/>
              <a:defRPr sz="7000">
                <a:solidFill>
                  <a:schemeClr val="tx1">
                    <a:tint val="75000"/>
                  </a:schemeClr>
                </a:solidFill>
              </a:defRPr>
            </a:lvl7pPr>
            <a:lvl8pPr marL="16093211" indent="0">
              <a:buNone/>
              <a:defRPr sz="7000">
                <a:solidFill>
                  <a:schemeClr val="tx1">
                    <a:tint val="75000"/>
                  </a:schemeClr>
                </a:solidFill>
              </a:defRPr>
            </a:lvl8pPr>
            <a:lvl9pPr marL="18392242" indent="0">
              <a:buNone/>
              <a:defRPr sz="7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F7BF9-B41D-42B2-98F5-1E24CB2584BE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3E11-53D1-484E-974A-1B0C97FE4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03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75815" y="50184056"/>
            <a:ext cx="86717185" cy="141928847"/>
          </a:xfrm>
        </p:spPr>
        <p:txBody>
          <a:bodyPr/>
          <a:lstStyle>
            <a:lvl1pPr>
              <a:defRPr sz="14100"/>
            </a:lvl1pPr>
            <a:lvl2pPr>
              <a:defRPr sz="12100"/>
            </a:lvl2pPr>
            <a:lvl3pPr>
              <a:defRPr sz="101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094042" y="50184056"/>
            <a:ext cx="86717190" cy="141928847"/>
          </a:xfrm>
        </p:spPr>
        <p:txBody>
          <a:bodyPr/>
          <a:lstStyle>
            <a:lvl1pPr>
              <a:defRPr sz="14100"/>
            </a:lvl1pPr>
            <a:lvl2pPr>
              <a:defRPr sz="12100"/>
            </a:lvl2pPr>
            <a:lvl3pPr>
              <a:defRPr sz="101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F7BF9-B41D-42B2-98F5-1E24CB2584BE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3E11-53D1-484E-974A-1B0C97FE4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5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3120" y="1537973"/>
            <a:ext cx="37856160" cy="640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3120" y="8596633"/>
            <a:ext cx="18584865" cy="3582667"/>
          </a:xfrm>
        </p:spPr>
        <p:txBody>
          <a:bodyPr anchor="b"/>
          <a:lstStyle>
            <a:lvl1pPr marL="0" indent="0">
              <a:buNone/>
              <a:defRPr sz="12100" b="1"/>
            </a:lvl1pPr>
            <a:lvl2pPr marL="2299030" indent="0">
              <a:buNone/>
              <a:defRPr sz="10100" b="1"/>
            </a:lvl2pPr>
            <a:lvl3pPr marL="4598060" indent="0">
              <a:buNone/>
              <a:defRPr sz="9100" b="1"/>
            </a:lvl3pPr>
            <a:lvl4pPr marL="6897091" indent="0">
              <a:buNone/>
              <a:defRPr sz="8000" b="1"/>
            </a:lvl4pPr>
            <a:lvl5pPr marL="9196121" indent="0">
              <a:buNone/>
              <a:defRPr sz="8000" b="1"/>
            </a:lvl5pPr>
            <a:lvl6pPr marL="11495151" indent="0">
              <a:buNone/>
              <a:defRPr sz="8000" b="1"/>
            </a:lvl6pPr>
            <a:lvl7pPr marL="13794181" indent="0">
              <a:buNone/>
              <a:defRPr sz="8000" b="1"/>
            </a:lvl7pPr>
            <a:lvl8pPr marL="16093211" indent="0">
              <a:buNone/>
              <a:defRPr sz="8000" b="1"/>
            </a:lvl8pPr>
            <a:lvl9pPr marL="18392242" indent="0">
              <a:buNone/>
              <a:defRPr sz="8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03120" y="12179300"/>
            <a:ext cx="18584865" cy="22127213"/>
          </a:xfrm>
        </p:spPr>
        <p:txBody>
          <a:bodyPr/>
          <a:lstStyle>
            <a:lvl1pPr>
              <a:defRPr sz="12100"/>
            </a:lvl1pPr>
            <a:lvl2pPr>
              <a:defRPr sz="10100"/>
            </a:lvl2pPr>
            <a:lvl3pPr>
              <a:defRPr sz="91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367117" y="8596633"/>
            <a:ext cx="18592165" cy="3582667"/>
          </a:xfrm>
        </p:spPr>
        <p:txBody>
          <a:bodyPr anchor="b"/>
          <a:lstStyle>
            <a:lvl1pPr marL="0" indent="0">
              <a:buNone/>
              <a:defRPr sz="12100" b="1"/>
            </a:lvl1pPr>
            <a:lvl2pPr marL="2299030" indent="0">
              <a:buNone/>
              <a:defRPr sz="10100" b="1"/>
            </a:lvl2pPr>
            <a:lvl3pPr marL="4598060" indent="0">
              <a:buNone/>
              <a:defRPr sz="9100" b="1"/>
            </a:lvl3pPr>
            <a:lvl4pPr marL="6897091" indent="0">
              <a:buNone/>
              <a:defRPr sz="8000" b="1"/>
            </a:lvl4pPr>
            <a:lvl5pPr marL="9196121" indent="0">
              <a:buNone/>
              <a:defRPr sz="8000" b="1"/>
            </a:lvl5pPr>
            <a:lvl6pPr marL="11495151" indent="0">
              <a:buNone/>
              <a:defRPr sz="8000" b="1"/>
            </a:lvl6pPr>
            <a:lvl7pPr marL="13794181" indent="0">
              <a:buNone/>
              <a:defRPr sz="8000" b="1"/>
            </a:lvl7pPr>
            <a:lvl8pPr marL="16093211" indent="0">
              <a:buNone/>
              <a:defRPr sz="8000" b="1"/>
            </a:lvl8pPr>
            <a:lvl9pPr marL="18392242" indent="0">
              <a:buNone/>
              <a:defRPr sz="8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367117" y="12179300"/>
            <a:ext cx="18592165" cy="22127213"/>
          </a:xfrm>
        </p:spPr>
        <p:txBody>
          <a:bodyPr/>
          <a:lstStyle>
            <a:lvl1pPr>
              <a:defRPr sz="12100"/>
            </a:lvl1pPr>
            <a:lvl2pPr>
              <a:defRPr sz="10100"/>
            </a:lvl2pPr>
            <a:lvl3pPr>
              <a:defRPr sz="91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F7BF9-B41D-42B2-98F5-1E24CB2584BE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3E11-53D1-484E-974A-1B0C97FE4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62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F7BF9-B41D-42B2-98F5-1E24CB2584BE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3E11-53D1-484E-974A-1B0C97FE4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637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F7BF9-B41D-42B2-98F5-1E24CB2584BE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3E11-53D1-484E-974A-1B0C97FE4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656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3122" y="1529080"/>
            <a:ext cx="13838240" cy="6507480"/>
          </a:xfrm>
        </p:spPr>
        <p:txBody>
          <a:bodyPr anchor="b"/>
          <a:lstStyle>
            <a:lvl1pPr algn="l">
              <a:defRPr sz="101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45230" y="1529083"/>
            <a:ext cx="23514050" cy="32777433"/>
          </a:xfrm>
        </p:spPr>
        <p:txBody>
          <a:bodyPr/>
          <a:lstStyle>
            <a:lvl1pPr>
              <a:defRPr sz="16100"/>
            </a:lvl1pPr>
            <a:lvl2pPr>
              <a:defRPr sz="14100"/>
            </a:lvl2pPr>
            <a:lvl3pPr>
              <a:defRPr sz="12100"/>
            </a:lvl3pPr>
            <a:lvl4pPr>
              <a:defRPr sz="10100"/>
            </a:lvl4pPr>
            <a:lvl5pPr>
              <a:defRPr sz="10100"/>
            </a:lvl5pPr>
            <a:lvl6pPr>
              <a:defRPr sz="10100"/>
            </a:lvl6pPr>
            <a:lvl7pPr>
              <a:defRPr sz="10100"/>
            </a:lvl7pPr>
            <a:lvl8pPr>
              <a:defRPr sz="10100"/>
            </a:lvl8pPr>
            <a:lvl9pPr>
              <a:defRPr sz="10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3122" y="8036563"/>
            <a:ext cx="13838240" cy="26269953"/>
          </a:xfrm>
        </p:spPr>
        <p:txBody>
          <a:bodyPr/>
          <a:lstStyle>
            <a:lvl1pPr marL="0" indent="0">
              <a:buNone/>
              <a:defRPr sz="7000"/>
            </a:lvl1pPr>
            <a:lvl2pPr marL="2299030" indent="0">
              <a:buNone/>
              <a:defRPr sz="6000"/>
            </a:lvl2pPr>
            <a:lvl3pPr marL="4598060" indent="0">
              <a:buNone/>
              <a:defRPr sz="5000"/>
            </a:lvl3pPr>
            <a:lvl4pPr marL="6897091" indent="0">
              <a:buNone/>
              <a:defRPr sz="4500"/>
            </a:lvl4pPr>
            <a:lvl5pPr marL="9196121" indent="0">
              <a:buNone/>
              <a:defRPr sz="4500"/>
            </a:lvl5pPr>
            <a:lvl6pPr marL="11495151" indent="0">
              <a:buNone/>
              <a:defRPr sz="4500"/>
            </a:lvl6pPr>
            <a:lvl7pPr marL="13794181" indent="0">
              <a:buNone/>
              <a:defRPr sz="4500"/>
            </a:lvl7pPr>
            <a:lvl8pPr marL="16093211" indent="0">
              <a:buNone/>
              <a:defRPr sz="4500"/>
            </a:lvl8pPr>
            <a:lvl9pPr marL="18392242" indent="0">
              <a:buNone/>
              <a:defRPr sz="4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F7BF9-B41D-42B2-98F5-1E24CB2584BE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3E11-53D1-484E-974A-1B0C97FE4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383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4525" y="26883360"/>
            <a:ext cx="25237440" cy="3173733"/>
          </a:xfrm>
        </p:spPr>
        <p:txBody>
          <a:bodyPr anchor="b"/>
          <a:lstStyle>
            <a:lvl1pPr algn="l">
              <a:defRPr sz="101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244525" y="3431540"/>
            <a:ext cx="25237440" cy="23042880"/>
          </a:xfrm>
        </p:spPr>
        <p:txBody>
          <a:bodyPr/>
          <a:lstStyle>
            <a:lvl1pPr marL="0" indent="0">
              <a:buNone/>
              <a:defRPr sz="16100"/>
            </a:lvl1pPr>
            <a:lvl2pPr marL="2299030" indent="0">
              <a:buNone/>
              <a:defRPr sz="14100"/>
            </a:lvl2pPr>
            <a:lvl3pPr marL="4598060" indent="0">
              <a:buNone/>
              <a:defRPr sz="12100"/>
            </a:lvl3pPr>
            <a:lvl4pPr marL="6897091" indent="0">
              <a:buNone/>
              <a:defRPr sz="10100"/>
            </a:lvl4pPr>
            <a:lvl5pPr marL="9196121" indent="0">
              <a:buNone/>
              <a:defRPr sz="10100"/>
            </a:lvl5pPr>
            <a:lvl6pPr marL="11495151" indent="0">
              <a:buNone/>
              <a:defRPr sz="10100"/>
            </a:lvl6pPr>
            <a:lvl7pPr marL="13794181" indent="0">
              <a:buNone/>
              <a:defRPr sz="10100"/>
            </a:lvl7pPr>
            <a:lvl8pPr marL="16093211" indent="0">
              <a:buNone/>
              <a:defRPr sz="10100"/>
            </a:lvl8pPr>
            <a:lvl9pPr marL="18392242" indent="0">
              <a:buNone/>
              <a:defRPr sz="101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44525" y="30057093"/>
            <a:ext cx="25237440" cy="4507227"/>
          </a:xfrm>
        </p:spPr>
        <p:txBody>
          <a:bodyPr/>
          <a:lstStyle>
            <a:lvl1pPr marL="0" indent="0">
              <a:buNone/>
              <a:defRPr sz="7000"/>
            </a:lvl1pPr>
            <a:lvl2pPr marL="2299030" indent="0">
              <a:buNone/>
              <a:defRPr sz="6000"/>
            </a:lvl2pPr>
            <a:lvl3pPr marL="4598060" indent="0">
              <a:buNone/>
              <a:defRPr sz="5000"/>
            </a:lvl3pPr>
            <a:lvl4pPr marL="6897091" indent="0">
              <a:buNone/>
              <a:defRPr sz="4500"/>
            </a:lvl4pPr>
            <a:lvl5pPr marL="9196121" indent="0">
              <a:buNone/>
              <a:defRPr sz="4500"/>
            </a:lvl5pPr>
            <a:lvl6pPr marL="11495151" indent="0">
              <a:buNone/>
              <a:defRPr sz="4500"/>
            </a:lvl6pPr>
            <a:lvl7pPr marL="13794181" indent="0">
              <a:buNone/>
              <a:defRPr sz="4500"/>
            </a:lvl7pPr>
            <a:lvl8pPr marL="16093211" indent="0">
              <a:buNone/>
              <a:defRPr sz="4500"/>
            </a:lvl8pPr>
            <a:lvl9pPr marL="18392242" indent="0">
              <a:buNone/>
              <a:defRPr sz="4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F7BF9-B41D-42B2-98F5-1E24CB2584BE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F3E11-53D1-484E-974A-1B0C97FE4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109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3120" y="1537973"/>
            <a:ext cx="37856160" cy="6400800"/>
          </a:xfrm>
          <a:prstGeom prst="rect">
            <a:avLst/>
          </a:prstGeom>
        </p:spPr>
        <p:txBody>
          <a:bodyPr vert="horz" lIns="459806" tIns="229903" rIns="459806" bIns="229903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3120" y="8961123"/>
            <a:ext cx="37856160" cy="25345393"/>
          </a:xfrm>
          <a:prstGeom prst="rect">
            <a:avLst/>
          </a:prstGeom>
        </p:spPr>
        <p:txBody>
          <a:bodyPr vert="horz" lIns="459806" tIns="229903" rIns="459806" bIns="229903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03120" y="35595563"/>
            <a:ext cx="9814560" cy="2044700"/>
          </a:xfrm>
          <a:prstGeom prst="rect">
            <a:avLst/>
          </a:prstGeom>
        </p:spPr>
        <p:txBody>
          <a:bodyPr vert="horz" lIns="459806" tIns="229903" rIns="459806" bIns="229903" rtlCol="0" anchor="ctr"/>
          <a:lstStyle>
            <a:lvl1pPr algn="l">
              <a:defRPr sz="6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F7BF9-B41D-42B2-98F5-1E24CB2584BE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71320" y="35595563"/>
            <a:ext cx="13319760" cy="2044700"/>
          </a:xfrm>
          <a:prstGeom prst="rect">
            <a:avLst/>
          </a:prstGeom>
        </p:spPr>
        <p:txBody>
          <a:bodyPr vert="horz" lIns="459806" tIns="229903" rIns="459806" bIns="229903" rtlCol="0" anchor="ctr"/>
          <a:lstStyle>
            <a:lvl1pPr algn="ctr">
              <a:defRPr sz="6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144720" y="35595563"/>
            <a:ext cx="9814560" cy="2044700"/>
          </a:xfrm>
          <a:prstGeom prst="rect">
            <a:avLst/>
          </a:prstGeom>
        </p:spPr>
        <p:txBody>
          <a:bodyPr vert="horz" lIns="459806" tIns="229903" rIns="459806" bIns="229903" rtlCol="0" anchor="ctr"/>
          <a:lstStyle>
            <a:lvl1pPr algn="r">
              <a:defRPr sz="6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F3E11-53D1-484E-974A-1B0C97FE4A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214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98060" rtl="0" eaLnBrk="1" latinLnBrk="0" hangingPunct="1">
        <a:spcBef>
          <a:spcPct val="0"/>
        </a:spcBef>
        <a:buNone/>
        <a:defRPr sz="22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24273" indent="-1724273" algn="l" defTabSz="45980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100" kern="1200">
          <a:solidFill>
            <a:schemeClr val="tx1"/>
          </a:solidFill>
          <a:latin typeface="+mn-lt"/>
          <a:ea typeface="+mn-ea"/>
          <a:cs typeface="+mn-cs"/>
        </a:defRPr>
      </a:lvl1pPr>
      <a:lvl2pPr marL="3735924" indent="-1436894" algn="l" defTabSz="459806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100" kern="1200">
          <a:solidFill>
            <a:schemeClr val="tx1"/>
          </a:solidFill>
          <a:latin typeface="+mn-lt"/>
          <a:ea typeface="+mn-ea"/>
          <a:cs typeface="+mn-cs"/>
        </a:defRPr>
      </a:lvl2pPr>
      <a:lvl3pPr marL="5747576" indent="-1149515" algn="l" defTabSz="45980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2100" kern="1200">
          <a:solidFill>
            <a:schemeClr val="tx1"/>
          </a:solidFill>
          <a:latin typeface="+mn-lt"/>
          <a:ea typeface="+mn-ea"/>
          <a:cs typeface="+mn-cs"/>
        </a:defRPr>
      </a:lvl3pPr>
      <a:lvl4pPr marL="8046606" indent="-1149515" algn="l" defTabSz="4598060" rtl="0" eaLnBrk="1" latinLnBrk="0" hangingPunct="1">
        <a:spcBef>
          <a:spcPct val="20000"/>
        </a:spcBef>
        <a:buFont typeface="Arial" panose="020B0604020202020204" pitchFamily="34" charset="0"/>
        <a:buChar char="–"/>
        <a:defRPr sz="10100" kern="1200">
          <a:solidFill>
            <a:schemeClr val="tx1"/>
          </a:solidFill>
          <a:latin typeface="+mn-lt"/>
          <a:ea typeface="+mn-ea"/>
          <a:cs typeface="+mn-cs"/>
        </a:defRPr>
      </a:lvl4pPr>
      <a:lvl5pPr marL="10345636" indent="-1149515" algn="l" defTabSz="4598060" rtl="0" eaLnBrk="1" latinLnBrk="0" hangingPunct="1">
        <a:spcBef>
          <a:spcPct val="20000"/>
        </a:spcBef>
        <a:buFont typeface="Arial" panose="020B0604020202020204" pitchFamily="34" charset="0"/>
        <a:buChar char="»"/>
        <a:defRPr sz="10100" kern="1200">
          <a:solidFill>
            <a:schemeClr val="tx1"/>
          </a:solidFill>
          <a:latin typeface="+mn-lt"/>
          <a:ea typeface="+mn-ea"/>
          <a:cs typeface="+mn-cs"/>
        </a:defRPr>
      </a:lvl5pPr>
      <a:lvl6pPr marL="12644666" indent="-1149515" algn="l" defTabSz="45980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100" kern="1200">
          <a:solidFill>
            <a:schemeClr val="tx1"/>
          </a:solidFill>
          <a:latin typeface="+mn-lt"/>
          <a:ea typeface="+mn-ea"/>
          <a:cs typeface="+mn-cs"/>
        </a:defRPr>
      </a:lvl6pPr>
      <a:lvl7pPr marL="14943696" indent="-1149515" algn="l" defTabSz="45980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100" kern="1200">
          <a:solidFill>
            <a:schemeClr val="tx1"/>
          </a:solidFill>
          <a:latin typeface="+mn-lt"/>
          <a:ea typeface="+mn-ea"/>
          <a:cs typeface="+mn-cs"/>
        </a:defRPr>
      </a:lvl7pPr>
      <a:lvl8pPr marL="17242727" indent="-1149515" algn="l" defTabSz="45980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100" kern="1200">
          <a:solidFill>
            <a:schemeClr val="tx1"/>
          </a:solidFill>
          <a:latin typeface="+mn-lt"/>
          <a:ea typeface="+mn-ea"/>
          <a:cs typeface="+mn-cs"/>
        </a:defRPr>
      </a:lvl8pPr>
      <a:lvl9pPr marL="19541757" indent="-1149515" algn="l" defTabSz="459806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98060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1pPr>
      <a:lvl2pPr marL="2299030" algn="l" defTabSz="4598060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2pPr>
      <a:lvl3pPr marL="4598060" algn="l" defTabSz="4598060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3pPr>
      <a:lvl4pPr marL="6897091" algn="l" defTabSz="4598060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196121" algn="l" defTabSz="4598060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95151" algn="l" defTabSz="4598060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794181" algn="l" defTabSz="4598060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6093211" algn="l" defTabSz="4598060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8392242" algn="l" defTabSz="4598060" rtl="0" eaLnBrk="1" latinLnBrk="0" hangingPunct="1"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3214" y="5030535"/>
            <a:ext cx="41471850" cy="33130790"/>
          </a:xfrm>
          <a:prstGeom prst="rect">
            <a:avLst/>
          </a:prstGeom>
          <a:solidFill>
            <a:srgbClr val="D6E5EA"/>
          </a:solidFill>
          <a:ln w="12700" cap="flat" cmpd="sng" algn="ctr">
            <a:solidFill>
              <a:schemeClr val="accent1">
                <a:shade val="95000"/>
                <a:satMod val="105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250806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975294" y="355194"/>
            <a:ext cx="30977066" cy="2308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5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5066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5066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5066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5066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  <a:tabLst>
                <a:tab pos="2971800" algn="ctr"/>
                <a:tab pos="5943600" algn="r"/>
                <a:tab pos="5305425" algn="l"/>
              </a:tabLst>
            </a:pPr>
            <a:r>
              <a:rPr lang="en-US" sz="7200" b="1" dirty="0">
                <a:solidFill>
                  <a:schemeClr val="tx2"/>
                </a:solidFill>
                <a:latin typeface="+mn-lt"/>
                <a:ea typeface="Calibri" panose="020F0502020204030204" pitchFamily="34" charset="0"/>
              </a:rPr>
              <a:t>Impact on an Extended Nursing Shift Schedule in a Rural and Urban </a:t>
            </a:r>
          </a:p>
          <a:p>
            <a:pPr algn="ctr">
              <a:spcBef>
                <a:spcPts val="0"/>
              </a:spcBef>
              <a:buNone/>
              <a:tabLst>
                <a:tab pos="2971800" algn="ctr"/>
                <a:tab pos="5943600" algn="r"/>
                <a:tab pos="5305425" algn="l"/>
              </a:tabLst>
            </a:pPr>
            <a:r>
              <a:rPr lang="en-US" sz="7200" b="1" dirty="0">
                <a:solidFill>
                  <a:schemeClr val="tx2"/>
                </a:solidFill>
                <a:latin typeface="+mn-lt"/>
                <a:ea typeface="Calibri" panose="020F0502020204030204" pitchFamily="34" charset="0"/>
              </a:rPr>
              <a:t>Primary Care Setting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2045414" y="2609183"/>
            <a:ext cx="390906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7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5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25066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25066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25066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25066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US" altLang="en-US" sz="4000" b="1" dirty="0">
                <a:latin typeface="+mn-lt"/>
                <a:cs typeface="Arial" panose="020B0604020202020204" pitchFamily="34" charset="0"/>
              </a:rPr>
              <a:t>Eileen M. Kingston, RN, BSN, MPA, CNE-BC**  Suzanne </a:t>
            </a:r>
            <a:r>
              <a:rPr lang="en-US" altLang="en-US" sz="4000" b="1" dirty="0" smtClean="0">
                <a:latin typeface="+mn-lt"/>
                <a:cs typeface="Arial" panose="020B0604020202020204" pitchFamily="34" charset="0"/>
              </a:rPr>
              <a:t>Hale, </a:t>
            </a:r>
            <a:r>
              <a:rPr lang="en-US" altLang="en-US" sz="4000" b="1" dirty="0">
                <a:latin typeface="+mn-lt"/>
                <a:cs typeface="Arial" panose="020B0604020202020204" pitchFamily="34" charset="0"/>
              </a:rPr>
              <a:t>MSN, RN **</a:t>
            </a:r>
          </a:p>
          <a:p>
            <a:pPr algn="ctr">
              <a:spcBef>
                <a:spcPct val="0"/>
              </a:spcBef>
              <a:buNone/>
            </a:pPr>
            <a:r>
              <a:rPr lang="en-US" altLang="en-US" sz="4000" b="1" dirty="0">
                <a:latin typeface="+mn-lt"/>
                <a:cs typeface="Arial" panose="020B0604020202020204" pitchFamily="34" charset="0"/>
              </a:rPr>
              <a:t>Stephanie Siemsen, MSN, RN, Heather </a:t>
            </a:r>
            <a:r>
              <a:rPr lang="en-US" altLang="en-US" sz="4000" b="1" dirty="0" err="1" smtClean="0">
                <a:latin typeface="+mn-lt"/>
                <a:cs typeface="Arial" panose="020B0604020202020204" pitchFamily="34" charset="0"/>
              </a:rPr>
              <a:t>Benzel</a:t>
            </a:r>
            <a:r>
              <a:rPr lang="en-US" altLang="en-US" sz="4000" b="1" dirty="0" smtClean="0">
                <a:latin typeface="+mn-lt"/>
                <a:cs typeface="Arial" panose="020B0604020202020204" pitchFamily="34" charset="0"/>
              </a:rPr>
              <a:t>, MSN, RN</a:t>
            </a:r>
            <a:r>
              <a:rPr lang="en-US" altLang="en-US" sz="4000" b="1" dirty="0">
                <a:cs typeface="Arial" panose="020B0604020202020204" pitchFamily="34" charset="0"/>
              </a:rPr>
              <a:t>**</a:t>
            </a:r>
            <a:r>
              <a:rPr lang="en-US" altLang="en-US" sz="4000" b="1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4000" b="1" dirty="0" err="1">
                <a:latin typeface="+mn-lt"/>
                <a:cs typeface="Arial" panose="020B0604020202020204" pitchFamily="34" charset="0"/>
              </a:rPr>
              <a:t>Kimberlie</a:t>
            </a:r>
            <a:r>
              <a:rPr lang="en-US" altLang="en-US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4000" b="1" dirty="0" err="1" smtClean="0">
                <a:latin typeface="+mn-lt"/>
                <a:cs typeface="Arial" panose="020B0604020202020204" pitchFamily="34" charset="0"/>
              </a:rPr>
              <a:t>Makowski</a:t>
            </a:r>
            <a:r>
              <a:rPr lang="en-US" altLang="en-US" sz="4000" b="1" dirty="0" smtClean="0">
                <a:latin typeface="+mn-lt"/>
                <a:cs typeface="Arial" panose="020B0604020202020204" pitchFamily="34" charset="0"/>
              </a:rPr>
              <a:t>, </a:t>
            </a:r>
            <a:r>
              <a:rPr lang="en-US" altLang="en-US" sz="4000" b="1" dirty="0">
                <a:latin typeface="+mn-lt"/>
                <a:cs typeface="Arial" panose="020B0604020202020204" pitchFamily="34" charset="0"/>
              </a:rPr>
              <a:t>BSN, RN **</a:t>
            </a:r>
          </a:p>
          <a:p>
            <a:pPr algn="ctr">
              <a:spcBef>
                <a:spcPct val="0"/>
              </a:spcBef>
              <a:buNone/>
            </a:pPr>
            <a:r>
              <a:rPr lang="en-US" altLang="en-US" sz="4000" b="1" dirty="0">
                <a:latin typeface="+mn-lt"/>
                <a:cs typeface="Arial" panose="020B0604020202020204" pitchFamily="34" charset="0"/>
              </a:rPr>
              <a:t>Sandra Schlup Woods, DNP, MA, </a:t>
            </a:r>
            <a:r>
              <a:rPr lang="en-US" altLang="en-US" sz="4000" b="1" dirty="0" smtClean="0">
                <a:latin typeface="+mn-lt"/>
                <a:cs typeface="Arial" panose="020B0604020202020204" pitchFamily="34" charset="0"/>
              </a:rPr>
              <a:t>RN</a:t>
            </a:r>
            <a:r>
              <a:rPr lang="en-US" altLang="en-US" sz="4000" b="1" dirty="0">
                <a:latin typeface="+mn-lt"/>
                <a:cs typeface="Arial" panose="020B0604020202020204" pitchFamily="34" charset="0"/>
              </a:rPr>
              <a:t>** Leeza A. Struwe, PhD, MSN, RN* Marlene Z. Cohen, PhD, RN, </a:t>
            </a:r>
            <a:r>
              <a:rPr lang="en-US" altLang="en-US" sz="4000" b="1" dirty="0" smtClean="0">
                <a:latin typeface="+mn-lt"/>
                <a:cs typeface="Arial" panose="020B0604020202020204" pitchFamily="34" charset="0"/>
              </a:rPr>
              <a:t>FAAN </a:t>
            </a:r>
            <a:r>
              <a:rPr lang="en-US" altLang="en-US" sz="4000" b="1" dirty="0" smtClean="0">
                <a:cs typeface="Arial" panose="020B0604020202020204" pitchFamily="34" charset="0"/>
              </a:rPr>
              <a:t>* **</a:t>
            </a:r>
            <a:endParaRPr lang="en-US" altLang="en-US" sz="4000" b="1" dirty="0">
              <a:latin typeface="+mn-lt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en-US" altLang="en-US" sz="4000" b="1" dirty="0">
                <a:latin typeface="+mn-lt"/>
                <a:cs typeface="Arial" panose="020B0604020202020204" pitchFamily="34" charset="0"/>
              </a:rPr>
              <a:t>*College of Nursing, University of Nebraska Medical Center **VA Nebraska-Western Iowa Health Care System</a:t>
            </a:r>
          </a:p>
        </p:txBody>
      </p:sp>
      <p:sp>
        <p:nvSpPr>
          <p:cNvPr id="13" name="Rectangle 12"/>
          <p:cNvSpPr/>
          <p:nvPr/>
        </p:nvSpPr>
        <p:spPr>
          <a:xfrm flipH="1">
            <a:off x="14370421" y="10078354"/>
            <a:ext cx="13375867" cy="1213724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 anchor="t" anchorCtr="0"/>
          <a:lstStyle/>
          <a:p>
            <a:pPr algn="ctr" defTabSz="2508062">
              <a:spcAft>
                <a:spcPts val="1200"/>
              </a:spcAft>
              <a:defRPr/>
            </a:pPr>
            <a:r>
              <a:rPr lang="en-US" sz="6000" b="1" dirty="0">
                <a:solidFill>
                  <a:schemeClr val="tx2"/>
                </a:solidFill>
                <a:cs typeface="Arial" panose="020B0604020202020204" pitchFamily="34" charset="0"/>
              </a:rPr>
              <a:t>Background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/>
              <a:t>Omaha and Grand Island Primary Care Clinics Experienced a Change in Physician Hours to Ten Hour Shifts in September 2018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/>
              <a:t>Nurses maintained same eight-hour shifts in both clinics resulting in disruption to work environment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/>
              <a:t>Shift change  affected </a:t>
            </a:r>
            <a:r>
              <a:rPr lang="en-US" sz="3600" b="1" i="1" dirty="0"/>
              <a:t>rural nurse </a:t>
            </a:r>
            <a:r>
              <a:rPr lang="en-US" sz="3600" b="1" dirty="0"/>
              <a:t>work-flow, morale, nurse/provider communication, overtime and needs for cross-coverage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/>
              <a:t>Shift change had no major effect on </a:t>
            </a:r>
            <a:r>
              <a:rPr lang="en-US" sz="3600" b="1" i="1" dirty="0"/>
              <a:t>urban nurses </a:t>
            </a:r>
            <a:r>
              <a:rPr lang="en-US" sz="3600" b="1" dirty="0"/>
              <a:t>due to small number of full-time providers and medical residents.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b="1" dirty="0">
              <a:latin typeface="+mj-lt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/>
              <a:t>Rural –100% Providers Full-Time  Urban—30% Providers Full-Time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/>
              <a:t>Grand Island---</a:t>
            </a:r>
            <a:r>
              <a:rPr lang="en-US" sz="3600" b="1" i="1" dirty="0"/>
              <a:t>Rural Clinic </a:t>
            </a:r>
            <a:r>
              <a:rPr lang="en-US" sz="3600" b="1" dirty="0"/>
              <a:t>Veteran Population</a:t>
            </a:r>
          </a:p>
          <a:p>
            <a:pPr lvl="1"/>
            <a:r>
              <a:rPr lang="en-US" sz="3600" b="1" dirty="0"/>
              <a:t>12,248 Visits / 131,329 Encounters</a:t>
            </a:r>
          </a:p>
          <a:p>
            <a:pPr lvl="1"/>
            <a:r>
              <a:rPr lang="en-US" sz="3600" b="1" dirty="0"/>
              <a:t>11% Highly Rural, 62% Rural 27% Urban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/>
              <a:t>Omaha---</a:t>
            </a:r>
            <a:r>
              <a:rPr lang="en-US" sz="3600" b="1" i="1" dirty="0"/>
              <a:t>Urban Clinic </a:t>
            </a:r>
            <a:r>
              <a:rPr lang="en-US" sz="3600" b="1" dirty="0"/>
              <a:t>Veteran Population</a:t>
            </a:r>
          </a:p>
          <a:p>
            <a:pPr lvl="1"/>
            <a:r>
              <a:rPr lang="en-US" sz="3600" b="1" dirty="0"/>
              <a:t>48,178 Visits / 558,577 Encounters</a:t>
            </a:r>
          </a:p>
          <a:p>
            <a:pPr lvl="1"/>
            <a:r>
              <a:rPr lang="en-US" sz="3600" b="1" dirty="0"/>
              <a:t>2% Highly Rural 30% Rural 68% Urban</a:t>
            </a:r>
          </a:p>
          <a:p>
            <a:endParaRPr lang="en-US" sz="3600" b="1" i="1" dirty="0"/>
          </a:p>
          <a:p>
            <a:endParaRPr lang="en-US" sz="4000" b="1" dirty="0"/>
          </a:p>
          <a:p>
            <a:pPr algn="just" defTabSz="2508062">
              <a:spcAft>
                <a:spcPts val="1800"/>
              </a:spcAft>
              <a:defRPr/>
            </a:pPr>
            <a:endParaRPr 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4370421" y="5336082"/>
            <a:ext cx="13375867" cy="456991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 anchor="t" anchorCtr="0"/>
          <a:lstStyle/>
          <a:p>
            <a:pPr algn="ctr" defTabSz="2508062">
              <a:spcAft>
                <a:spcPts val="1200"/>
              </a:spcAft>
              <a:defRPr/>
            </a:pPr>
            <a:r>
              <a:rPr lang="en-US" sz="6000" b="1" dirty="0">
                <a:solidFill>
                  <a:schemeClr val="tx2"/>
                </a:solidFill>
                <a:cs typeface="Arial" panose="020B0604020202020204" pitchFamily="34" charset="0"/>
              </a:rPr>
              <a:t>Purpose</a:t>
            </a:r>
          </a:p>
          <a:p>
            <a:pPr defTabSz="2508062">
              <a:spcAft>
                <a:spcPts val="1200"/>
              </a:spcAft>
              <a:defRPr/>
            </a:pPr>
            <a:r>
              <a:rPr lang="en-US" sz="3600" b="1" dirty="0"/>
              <a:t>Does the implementation of a nine-hour shift impact unexpected leave usage, quality of care, nurse satisfaction, and patient satisfaction? </a:t>
            </a:r>
          </a:p>
          <a:p>
            <a:pPr defTabSz="2508062">
              <a:spcAft>
                <a:spcPts val="1200"/>
              </a:spcAft>
              <a:defRPr/>
            </a:pPr>
            <a:r>
              <a:rPr lang="en-US" sz="3600" b="1" dirty="0"/>
              <a:t>Are there differences in these outcomes for rural and urban primary care settings?</a:t>
            </a:r>
          </a:p>
          <a:p>
            <a:pPr defTabSz="2508062">
              <a:spcAft>
                <a:spcPts val="1200"/>
              </a:spcAft>
              <a:defRPr/>
            </a:pPr>
            <a:endParaRPr lang="en-US" sz="3600" dirty="0">
              <a:solidFill>
                <a:srgbClr val="052F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8207350" y="5794708"/>
            <a:ext cx="13061812" cy="1413589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 anchor="t" anchorCtr="0"/>
          <a:lstStyle/>
          <a:p>
            <a:pPr algn="ctr" defTabSz="2508062">
              <a:defRPr/>
            </a:pPr>
            <a:r>
              <a:rPr lang="en-US" sz="6000" b="1" dirty="0">
                <a:solidFill>
                  <a:srgbClr val="052F61"/>
                </a:solidFill>
                <a:cs typeface="Arial" panose="020B0604020202020204" pitchFamily="34" charset="0"/>
              </a:rPr>
              <a:t>Discussion</a:t>
            </a:r>
          </a:p>
          <a:p>
            <a:r>
              <a:rPr lang="en-US" sz="3600" b="1" dirty="0"/>
              <a:t>Higher participation in site—(67% of rural nurses versus 55% urban nurses)</a:t>
            </a:r>
          </a:p>
          <a:p>
            <a:r>
              <a:rPr lang="en-US" sz="4800" b="1" dirty="0">
                <a:solidFill>
                  <a:schemeClr val="tx2"/>
                </a:solidFill>
              </a:rPr>
              <a:t>Rural Culture</a:t>
            </a:r>
          </a:p>
          <a:p>
            <a:r>
              <a:rPr lang="en-US" sz="3600" b="1" dirty="0"/>
              <a:t>Rural Fit - Synchronized nurse schedules with providers schedules resulted in close work and community relationships.</a:t>
            </a:r>
          </a:p>
          <a:p>
            <a:r>
              <a:rPr lang="en-US" sz="3600" b="1" dirty="0"/>
              <a:t>More experienced and higher aged staff - Helped overcome challenges.</a:t>
            </a:r>
          </a:p>
          <a:p>
            <a:r>
              <a:rPr lang="en-US" sz="3600" b="1" dirty="0"/>
              <a:t>Full Time Providers -Supported team cohesiveness versus part time providers and monthly rotations of resident in urban setting.</a:t>
            </a:r>
          </a:p>
          <a:p>
            <a:r>
              <a:rPr lang="en-US" sz="3600" b="1" dirty="0"/>
              <a:t>Literature describing negative outcomes in acute care with extended shifts did not apply in this case of outpatient nursing.</a:t>
            </a:r>
          </a:p>
          <a:p>
            <a:r>
              <a:rPr lang="en-US" sz="3600" b="1" dirty="0"/>
              <a:t>Patient satisfaction - Remained high in both rural and urban setting with the schedule changes.</a:t>
            </a:r>
          </a:p>
          <a:p>
            <a:endParaRPr lang="en-US" sz="3600" dirty="0"/>
          </a:p>
          <a:p>
            <a:pPr algn="ctr" defTabSz="2508062">
              <a:defRPr/>
            </a:pPr>
            <a:r>
              <a:rPr lang="en-US" sz="6000" b="1" dirty="0">
                <a:solidFill>
                  <a:schemeClr val="tx2"/>
                </a:solidFill>
                <a:cs typeface="Arial" panose="020B0604020202020204" pitchFamily="34" charset="0"/>
              </a:rPr>
              <a:t>Conclusions/Recommendations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b="1" dirty="0"/>
              <a:t>Rural setting - Experienced more positive outcomes than the Urban setting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b="1" dirty="0"/>
              <a:t>Rural setting  - Strong nurse/physician teams, with 65% participation in shift change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b="1" dirty="0"/>
              <a:t>Rural Setting – Improvement of </a:t>
            </a:r>
            <a:r>
              <a:rPr lang="en-US" sz="3600" b="1" dirty="0" smtClean="0"/>
              <a:t>quality </a:t>
            </a:r>
            <a:r>
              <a:rPr lang="en-US" sz="3600" b="1" dirty="0"/>
              <a:t>metrics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b="1" dirty="0"/>
              <a:t>Explore variables that improve outcomes in urban setting with part-time providers and medical residents</a:t>
            </a:r>
          </a:p>
          <a:p>
            <a:pPr defTabSz="2508062">
              <a:defRPr/>
            </a:pPr>
            <a:r>
              <a:rPr lang="en-US" sz="3600" b="1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63431" y="12539743"/>
            <a:ext cx="13145337" cy="92905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 anchor="t" anchorCtr="0"/>
          <a:lstStyle/>
          <a:p>
            <a:pPr algn="ctr" defTabSz="1501775">
              <a:defRPr/>
            </a:pPr>
            <a:r>
              <a:rPr lang="en-US" sz="6000" b="1" dirty="0">
                <a:solidFill>
                  <a:schemeClr val="tx2"/>
                </a:solidFill>
                <a:cs typeface="Arial" panose="020B0604020202020204" pitchFamily="34" charset="0"/>
              </a:rPr>
              <a:t>Nine Hour Shift Proposal</a:t>
            </a:r>
          </a:p>
          <a:p>
            <a:pPr algn="just" defTabSz="1501775">
              <a:defRPr/>
            </a:pPr>
            <a:r>
              <a:rPr lang="en-US" sz="4800" b="1" dirty="0">
                <a:solidFill>
                  <a:schemeClr val="tx2"/>
                </a:solidFill>
              </a:rPr>
              <a:t>Rural clinic/Unit Based Council</a:t>
            </a:r>
          </a:p>
          <a:p>
            <a:pPr marL="571500" indent="-571500" algn="just" defTabSz="1501775">
              <a:buFont typeface="Arial" panose="020B0604020202020204" pitchFamily="34" charset="0"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</a:rPr>
              <a:t>Shared Governance Unit Based Council Idea</a:t>
            </a:r>
          </a:p>
          <a:p>
            <a:pPr marL="571500" indent="-571500" defTabSz="1501775">
              <a:buFont typeface="Arial" panose="020B0604020202020204" pitchFamily="34" charset="0"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</a:rPr>
              <a:t>Proposed pilot change from eight to nine-hour shifts. </a:t>
            </a:r>
          </a:p>
          <a:p>
            <a:pPr marL="571500" indent="-571500" algn="just" defTabSz="1501775">
              <a:buFont typeface="Arial" panose="020B0604020202020204" pitchFamily="34" charset="0"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</a:rPr>
              <a:t>Main purpose was to synchronize with provider schedules.</a:t>
            </a:r>
          </a:p>
          <a:p>
            <a:pPr marL="571500" indent="-571500" defTabSz="1501775">
              <a:buFont typeface="Arial" panose="020B0604020202020204" pitchFamily="34" charset="0"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</a:rPr>
              <a:t>Proposal was not for ten hour shifts to help maintain continuity</a:t>
            </a:r>
          </a:p>
          <a:p>
            <a:pPr algn="just" defTabSz="1501775">
              <a:defRPr/>
            </a:pPr>
            <a:endParaRPr lang="en-US" sz="3600" dirty="0">
              <a:solidFill>
                <a:schemeClr val="tx1"/>
              </a:solidFill>
              <a:latin typeface="+mj-lt"/>
            </a:endParaRPr>
          </a:p>
          <a:p>
            <a:pPr algn="just" defTabSz="1501775">
              <a:defRPr/>
            </a:pPr>
            <a:r>
              <a:rPr lang="en-US" sz="4800" b="1" dirty="0">
                <a:solidFill>
                  <a:schemeClr val="tx2"/>
                </a:solidFill>
              </a:rPr>
              <a:t>Urban Clinic Requested to Pilot</a:t>
            </a:r>
          </a:p>
          <a:p>
            <a:pPr marL="571500" indent="-571500" algn="just" defTabSz="1501775">
              <a:buFont typeface="Arial" panose="020B0604020202020204" pitchFamily="34" charset="0"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</a:rPr>
              <a:t>Learned about Pilot through Shared Governance</a:t>
            </a:r>
          </a:p>
          <a:p>
            <a:pPr marL="571500" indent="-571500" algn="just" defTabSz="1501775">
              <a:buFont typeface="Arial" panose="020B0604020202020204" pitchFamily="34" charset="0"/>
              <a:buChar char="•"/>
              <a:defRPr/>
            </a:pPr>
            <a:r>
              <a:rPr lang="en-US" sz="3600" b="1" dirty="0">
                <a:solidFill>
                  <a:schemeClr val="tx1"/>
                </a:solidFill>
              </a:rPr>
              <a:t>Purpose and Motivation varied—synchronize with physicians, more personal time, time at end of shift to complete charting and other work .</a:t>
            </a:r>
          </a:p>
          <a:p>
            <a:pPr marL="571500" indent="-571500" algn="just" defTabSz="1501775">
              <a:buFont typeface="Arial" panose="020B0604020202020204" pitchFamily="34" charset="0"/>
              <a:buChar char="•"/>
              <a:defRPr/>
            </a:pPr>
            <a:endParaRPr lang="en-US" sz="3600" dirty="0">
              <a:solidFill>
                <a:schemeClr val="tx1"/>
              </a:solidFill>
            </a:endParaRPr>
          </a:p>
          <a:p>
            <a:pPr algn="just" defTabSz="1501775">
              <a:defRPr/>
            </a:pPr>
            <a:endParaRPr lang="en-US" sz="3600" b="1" dirty="0"/>
          </a:p>
          <a:p>
            <a:pPr algn="ctr" defTabSz="1501775">
              <a:defRPr/>
            </a:pPr>
            <a:endParaRPr lang="en-US" sz="4000" dirty="0"/>
          </a:p>
          <a:p>
            <a:pPr algn="just" defTabSz="1501775">
              <a:defRPr/>
            </a:pPr>
            <a:endParaRPr lang="en-US" sz="4000" dirty="0">
              <a:solidFill>
                <a:schemeClr val="tx1"/>
              </a:solidFill>
            </a:endParaRPr>
          </a:p>
          <a:p>
            <a:pPr marL="571500" indent="-571500" algn="just" defTabSz="1501775">
              <a:buFont typeface="Arial" panose="020B0604020202020204" pitchFamily="34" charset="0"/>
              <a:buChar char="•"/>
              <a:defRPr/>
            </a:pPr>
            <a:endParaRPr lang="en-US" sz="4000" dirty="0">
              <a:solidFill>
                <a:schemeClr val="tx1"/>
              </a:solidFill>
            </a:endParaRPr>
          </a:p>
          <a:p>
            <a:pPr algn="just" defTabSz="1501775">
              <a:defRPr/>
            </a:pPr>
            <a:endParaRPr lang="en-US" sz="4000" dirty="0">
              <a:solidFill>
                <a:schemeClr val="tx1"/>
              </a:solidFill>
            </a:endParaRPr>
          </a:p>
          <a:p>
            <a:pPr algn="just" defTabSz="1501775">
              <a:defRPr/>
            </a:pPr>
            <a:endParaRPr lang="en-US" sz="4000" dirty="0">
              <a:solidFill>
                <a:schemeClr val="tx1"/>
              </a:solidFill>
            </a:endParaRPr>
          </a:p>
          <a:p>
            <a:pPr algn="just" defTabSz="1501775">
              <a:defRPr/>
            </a:pPr>
            <a:endParaRPr lang="en-US" sz="24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8161429" y="29266152"/>
            <a:ext cx="13015834" cy="470078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 anchor="t" anchorCtr="0"/>
          <a:lstStyle/>
          <a:p>
            <a:pPr defTabSz="2508062">
              <a:defRPr/>
            </a:pPr>
            <a:r>
              <a:rPr lang="en-US" sz="3200" b="1" dirty="0">
                <a:solidFill>
                  <a:srgbClr val="052F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  <a:endParaRPr lang="en-US" sz="4000" b="1" dirty="0">
              <a:solidFill>
                <a:srgbClr val="052F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2508062"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Levine, D.M., Landon, B. E. &amp; Linder, J.A. (2019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 and experience of outpatient care in the United States for adults with or without primary care. JAMA. 179(3), 363.372</a:t>
            </a:r>
          </a:p>
          <a:p>
            <a:pPr defTabSz="2508062">
              <a:defRPr/>
            </a:pPr>
            <a:r>
              <a:rPr lang="en-US" sz="2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Press Ganey. (2020). Patient satisfaction survey. South bend, IN: Press Ganey Associates LLC.</a:t>
            </a:r>
          </a:p>
          <a:p>
            <a:pPr defTabSz="2508062">
              <a:defRPr/>
            </a:pPr>
            <a:r>
              <a:rPr lang="en-US" sz="2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Sellers, K., Riley, M., Denny, D, Rogers, D., Havener, J, Rathbone, T. </a:t>
            </a:r>
            <a:r>
              <a:rPr lang="en-US" sz="28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en-US" sz="2800" i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DiCesare</a:t>
            </a:r>
            <a:r>
              <a:rPr lang="en-US" sz="2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C. (2019). Retention of nurses in a rural environment: the impact of job satisfaction, resilience, grit, engagement, and rural fit. Online Journal of Rural Nursing and health Care, 19 (1)</a:t>
            </a:r>
          </a:p>
          <a:p>
            <a:pPr defTabSz="2508062">
              <a:defRPr/>
            </a:pPr>
            <a:endParaRPr lang="en-US" sz="28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3200" y="243475"/>
            <a:ext cx="5029200" cy="3185525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14370421" y="22387950"/>
            <a:ext cx="13375867" cy="141118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 anchor="t" anchorCtr="0"/>
          <a:lstStyle/>
          <a:p>
            <a:pPr algn="ctr" defTabSz="2508062">
              <a:spcAft>
                <a:spcPts val="1200"/>
              </a:spcAft>
              <a:defRPr/>
            </a:pPr>
            <a:r>
              <a:rPr lang="en-US" sz="6000" b="1" dirty="0">
                <a:solidFill>
                  <a:schemeClr val="tx2"/>
                </a:solidFill>
                <a:cs typeface="Arial" panose="020B0604020202020204" pitchFamily="34" charset="0"/>
              </a:rPr>
              <a:t>Methodology</a:t>
            </a:r>
          </a:p>
          <a:p>
            <a:pPr>
              <a:lnSpc>
                <a:spcPct val="90000"/>
              </a:lnSpc>
            </a:pPr>
            <a:r>
              <a:rPr lang="en-US" sz="3600" b="1" dirty="0"/>
              <a:t>Quasi-experimental mixed methods research design  </a:t>
            </a:r>
          </a:p>
          <a:p>
            <a:pPr>
              <a:lnSpc>
                <a:spcPct val="90000"/>
              </a:lnSpc>
            </a:pPr>
            <a:r>
              <a:rPr lang="en-US" sz="3600" b="1" dirty="0"/>
              <a:t>Baseline data collected 3 months before and 3 months after one-year pilot in both rural and urban settings on</a:t>
            </a:r>
          </a:p>
          <a:p>
            <a:pPr lvl="1">
              <a:lnSpc>
                <a:spcPct val="90000"/>
              </a:lnSpc>
            </a:pPr>
            <a:r>
              <a:rPr lang="en-US" sz="3600" b="1" dirty="0"/>
              <a:t>Administrative—unexpected leave </a:t>
            </a:r>
          </a:p>
          <a:p>
            <a:pPr lvl="1">
              <a:lnSpc>
                <a:spcPct val="90000"/>
              </a:lnSpc>
            </a:pPr>
            <a:r>
              <a:rPr lang="en-US" sz="3600" b="1" dirty="0"/>
              <a:t>Quality—discharge follow up calls tracked in clinics</a:t>
            </a:r>
          </a:p>
          <a:p>
            <a:pPr lvl="1">
              <a:lnSpc>
                <a:spcPct val="90000"/>
              </a:lnSpc>
            </a:pPr>
            <a:r>
              <a:rPr lang="en-US" sz="3600" b="1" dirty="0"/>
              <a:t>Veteran satisfaction—Related to Nursing Care</a:t>
            </a:r>
          </a:p>
          <a:p>
            <a:pPr lvl="1">
              <a:lnSpc>
                <a:spcPct val="90000"/>
              </a:lnSpc>
            </a:pPr>
            <a:r>
              <a:rPr lang="en-US" sz="3600" b="1" dirty="0"/>
              <a:t>Nursing Satisfaction—</a:t>
            </a:r>
          </a:p>
          <a:p>
            <a:pPr lvl="1">
              <a:lnSpc>
                <a:spcPct val="90000"/>
              </a:lnSpc>
            </a:pPr>
            <a:r>
              <a:rPr lang="en-US" sz="3600" b="1" dirty="0"/>
              <a:t>Implementation : Rural March 2019  Urban May 2019</a:t>
            </a:r>
          </a:p>
          <a:p>
            <a:pPr lvl="1">
              <a:lnSpc>
                <a:spcPct val="90000"/>
              </a:lnSpc>
            </a:pPr>
            <a:endParaRPr lang="en-US" sz="3600" b="1" dirty="0"/>
          </a:p>
          <a:p>
            <a:pPr>
              <a:lnSpc>
                <a:spcPct val="90000"/>
              </a:lnSpc>
            </a:pPr>
            <a:r>
              <a:rPr lang="en-US" sz="3600" b="1" dirty="0"/>
              <a:t>Volunteers for Nine-Hour Shifts</a:t>
            </a:r>
          </a:p>
          <a:p>
            <a:pPr lvl="1">
              <a:lnSpc>
                <a:spcPct val="90000"/>
              </a:lnSpc>
            </a:pPr>
            <a:r>
              <a:rPr lang="en-US" sz="3600" b="1" dirty="0"/>
              <a:t>Rural—27 Nurses / 18 made change (67%)</a:t>
            </a:r>
          </a:p>
          <a:p>
            <a:pPr lvl="1">
              <a:lnSpc>
                <a:spcPct val="90000"/>
              </a:lnSpc>
            </a:pPr>
            <a:r>
              <a:rPr lang="en-US" sz="3600" b="1" dirty="0"/>
              <a:t>Urban—49 Nurses / 27 made change (55%)</a:t>
            </a:r>
          </a:p>
          <a:p>
            <a:pPr algn="ctr" defTabSz="2508062">
              <a:spcAft>
                <a:spcPts val="1200"/>
              </a:spcAft>
              <a:defRPr/>
            </a:pPr>
            <a:endParaRPr lang="en-US" sz="3600" b="1" dirty="0">
              <a:solidFill>
                <a:srgbClr val="052F61"/>
              </a:solidFill>
              <a:cs typeface="Arial" panose="020B0604020202020204" pitchFamily="34" charset="0"/>
            </a:endParaRPr>
          </a:p>
          <a:p>
            <a:pPr algn="ctr" defTabSz="2508062">
              <a:spcAft>
                <a:spcPts val="1200"/>
              </a:spcAft>
              <a:defRPr/>
            </a:pPr>
            <a:r>
              <a:rPr lang="en-US" sz="6000" b="1" dirty="0">
                <a:solidFill>
                  <a:srgbClr val="052F61"/>
                </a:solidFill>
                <a:cs typeface="Arial" panose="020B0604020202020204" pitchFamily="34" charset="0"/>
              </a:rPr>
              <a:t>Data Analysis &amp; Results</a:t>
            </a:r>
          </a:p>
          <a:p>
            <a:r>
              <a:rPr lang="en-US" sz="3600" b="1" dirty="0"/>
              <a:t>Rural</a:t>
            </a:r>
          </a:p>
          <a:p>
            <a:pPr lvl="1"/>
            <a:r>
              <a:rPr lang="en-US" sz="3600" b="1" dirty="0"/>
              <a:t>Significant improvement in nurse satisfaction,(p=.046) overtime,(p=.00) comp time ( p = .03) and 7 day post acute follow up (p = .02)</a:t>
            </a:r>
          </a:p>
          <a:p>
            <a:pPr lvl="1"/>
            <a:r>
              <a:rPr lang="en-US" sz="3600" b="1" dirty="0"/>
              <a:t>Veteran Satisfaction - No Change</a:t>
            </a:r>
          </a:p>
          <a:p>
            <a:r>
              <a:rPr lang="en-US" sz="3600" b="1" dirty="0"/>
              <a:t>Urban</a:t>
            </a:r>
          </a:p>
          <a:p>
            <a:pPr lvl="1"/>
            <a:r>
              <a:rPr lang="en-US" sz="3600" b="1" dirty="0"/>
              <a:t>Decreased sick leave usage</a:t>
            </a:r>
          </a:p>
          <a:p>
            <a:pPr lvl="1"/>
            <a:r>
              <a:rPr lang="en-US" sz="3600" b="1" dirty="0"/>
              <a:t>Veteran Satisfaction – No change</a:t>
            </a:r>
          </a:p>
          <a:p>
            <a:pPr defTabSz="2508062">
              <a:spcAft>
                <a:spcPts val="1200"/>
              </a:spcAft>
              <a:defRPr/>
            </a:pPr>
            <a:endParaRPr lang="en-US" sz="3600" dirty="0">
              <a:solidFill>
                <a:srgbClr val="052F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208EB9C-5510-44B3-98D4-5FC432BB555C}"/>
              </a:ext>
            </a:extLst>
          </p:cNvPr>
          <p:cNvSpPr/>
          <p:nvPr/>
        </p:nvSpPr>
        <p:spPr>
          <a:xfrm>
            <a:off x="592960" y="21972927"/>
            <a:ext cx="13131566" cy="693624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 anchor="t" anchorCtr="0"/>
          <a:lstStyle/>
          <a:p>
            <a:pPr algn="ctr" defTabSz="1501775">
              <a:defRPr/>
            </a:pPr>
            <a:r>
              <a:rPr lang="en-US" sz="6000" b="1" dirty="0">
                <a:solidFill>
                  <a:schemeClr val="tx2"/>
                </a:solidFill>
                <a:cs typeface="Arial" panose="020B0604020202020204" pitchFamily="34" charset="0"/>
              </a:rPr>
              <a:t>Literature Review</a:t>
            </a:r>
          </a:p>
          <a:p>
            <a:pPr algn="just" defTabSz="1501775">
              <a:defRPr/>
            </a:pPr>
            <a:endParaRPr lang="en-US" sz="3600" b="1" dirty="0"/>
          </a:p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262626"/>
                </a:solidFill>
              </a:rPr>
              <a:t>Search words:  Ten-hour shift, 8-and 9-hour shift, ambulatory care, primary care and extended hours with result of ten articles</a:t>
            </a:r>
          </a:p>
          <a:p>
            <a:pPr marL="2870530" lvl="1" indent="-5715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62626"/>
                </a:solidFill>
              </a:rPr>
              <a:t>Zero articles for extended hours in primary care</a:t>
            </a:r>
          </a:p>
          <a:p>
            <a:pPr marL="2870530" lvl="1" indent="-5715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62626"/>
                </a:solidFill>
              </a:rPr>
              <a:t>Topics were focused on: nurse pay for extended hours, (Edwards, 2008</a:t>
            </a:r>
            <a:r>
              <a:rPr lang="en-US" sz="3600" b="1" dirty="0" smtClean="0">
                <a:solidFill>
                  <a:srgbClr val="262626"/>
                </a:solidFill>
              </a:rPr>
              <a:t>) and </a:t>
            </a:r>
            <a:r>
              <a:rPr lang="en-US" sz="3600" b="1" dirty="0">
                <a:solidFill>
                  <a:srgbClr val="262626"/>
                </a:solidFill>
              </a:rPr>
              <a:t>benefits to patients (Jerant et al, </a:t>
            </a:r>
            <a:r>
              <a:rPr lang="en-US" sz="3600" b="1" dirty="0" smtClean="0">
                <a:solidFill>
                  <a:srgbClr val="262626"/>
                </a:solidFill>
              </a:rPr>
              <a:t>2012; O’Malley</a:t>
            </a:r>
            <a:r>
              <a:rPr lang="en-US" sz="3600" b="1" dirty="0">
                <a:solidFill>
                  <a:srgbClr val="262626"/>
                </a:solidFill>
              </a:rPr>
              <a:t>, </a:t>
            </a:r>
            <a:r>
              <a:rPr lang="en-US" sz="3600" b="1" dirty="0" smtClean="0">
                <a:solidFill>
                  <a:srgbClr val="262626"/>
                </a:solidFill>
              </a:rPr>
              <a:t>2013; Wand</a:t>
            </a:r>
            <a:r>
              <a:rPr lang="en-US" sz="3600" b="1" dirty="0">
                <a:solidFill>
                  <a:srgbClr val="262626"/>
                </a:solidFill>
              </a:rPr>
              <a:t>, 2016)</a:t>
            </a:r>
          </a:p>
          <a:p>
            <a:pPr marL="2870530" lvl="1" indent="-5715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62626"/>
                </a:solidFill>
              </a:rPr>
              <a:t>Relation to design (</a:t>
            </a:r>
            <a:r>
              <a:rPr lang="en-US" sz="3600" b="1" dirty="0" err="1">
                <a:solidFill>
                  <a:srgbClr val="262626"/>
                </a:solidFill>
              </a:rPr>
              <a:t>Koonce</a:t>
            </a:r>
            <a:r>
              <a:rPr lang="en-US" sz="3600" b="1" dirty="0">
                <a:solidFill>
                  <a:srgbClr val="262626"/>
                </a:solidFill>
              </a:rPr>
              <a:t> </a:t>
            </a:r>
            <a:r>
              <a:rPr lang="en-US" sz="3600" b="1" dirty="0" smtClean="0">
                <a:solidFill>
                  <a:srgbClr val="262626"/>
                </a:solidFill>
              </a:rPr>
              <a:t>&amp; </a:t>
            </a:r>
            <a:r>
              <a:rPr lang="en-US" sz="3600" b="1" dirty="0">
                <a:solidFill>
                  <a:srgbClr val="262626"/>
                </a:solidFill>
              </a:rPr>
              <a:t>Neutze, 2020)</a:t>
            </a:r>
          </a:p>
          <a:p>
            <a:pPr marL="2870530" lvl="1" indent="-5715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262626"/>
                </a:solidFill>
              </a:rPr>
              <a:t>Older Editorials (Bower</a:t>
            </a:r>
            <a:r>
              <a:rPr lang="en-US" sz="3600" b="1">
                <a:solidFill>
                  <a:srgbClr val="262626"/>
                </a:solidFill>
              </a:rPr>
              <a:t>, </a:t>
            </a:r>
            <a:r>
              <a:rPr lang="en-US" sz="3600" b="1" smtClean="0">
                <a:solidFill>
                  <a:srgbClr val="262626"/>
                </a:solidFill>
              </a:rPr>
              <a:t>2008; Edwards</a:t>
            </a:r>
            <a:r>
              <a:rPr lang="en-US" sz="3600" b="1">
                <a:solidFill>
                  <a:srgbClr val="262626"/>
                </a:solidFill>
              </a:rPr>
              <a:t>, </a:t>
            </a:r>
            <a:r>
              <a:rPr lang="en-US" sz="3600" b="1" smtClean="0">
                <a:solidFill>
                  <a:srgbClr val="262626"/>
                </a:solidFill>
              </a:rPr>
              <a:t>2008; Ireland</a:t>
            </a:r>
            <a:r>
              <a:rPr lang="en-US" sz="3600" b="1">
                <a:solidFill>
                  <a:srgbClr val="262626"/>
                </a:solidFill>
              </a:rPr>
              <a:t>, </a:t>
            </a:r>
            <a:r>
              <a:rPr lang="en-US" sz="3600" b="1" smtClean="0">
                <a:solidFill>
                  <a:srgbClr val="262626"/>
                </a:solidFill>
              </a:rPr>
              <a:t>2008a; Ireland</a:t>
            </a:r>
            <a:r>
              <a:rPr lang="en-US" sz="3600" b="1">
                <a:solidFill>
                  <a:srgbClr val="262626"/>
                </a:solidFill>
              </a:rPr>
              <a:t>, </a:t>
            </a:r>
            <a:r>
              <a:rPr lang="en-US" sz="3600" b="1" smtClean="0">
                <a:solidFill>
                  <a:srgbClr val="262626"/>
                </a:solidFill>
              </a:rPr>
              <a:t>2008b; Ireland</a:t>
            </a:r>
            <a:r>
              <a:rPr lang="en-US" sz="3600" b="1" dirty="0">
                <a:solidFill>
                  <a:srgbClr val="262626"/>
                </a:solidFill>
              </a:rPr>
              <a:t>, 2009)</a:t>
            </a:r>
          </a:p>
          <a:p>
            <a:pPr algn="just" defTabSz="1501775">
              <a:defRPr/>
            </a:pPr>
            <a:endParaRPr lang="en-US" sz="4000" dirty="0">
              <a:solidFill>
                <a:schemeClr val="tx1"/>
              </a:solidFill>
            </a:endParaRPr>
          </a:p>
          <a:p>
            <a:pPr marL="571500" indent="-571500" algn="just" defTabSz="1501775">
              <a:buFont typeface="Arial" panose="020B0604020202020204" pitchFamily="34" charset="0"/>
              <a:buChar char="•"/>
              <a:defRPr/>
            </a:pPr>
            <a:endParaRPr lang="en-US" sz="4000" dirty="0">
              <a:solidFill>
                <a:schemeClr val="tx1"/>
              </a:solidFill>
            </a:endParaRPr>
          </a:p>
          <a:p>
            <a:pPr algn="just" defTabSz="1501775">
              <a:defRPr/>
            </a:pPr>
            <a:endParaRPr lang="en-US" sz="4000" dirty="0">
              <a:solidFill>
                <a:schemeClr val="tx1"/>
              </a:solidFill>
            </a:endParaRPr>
          </a:p>
          <a:p>
            <a:pPr algn="just" defTabSz="1501775">
              <a:defRPr/>
            </a:pPr>
            <a:endParaRPr lang="en-US" sz="4000" dirty="0">
              <a:solidFill>
                <a:schemeClr val="tx1"/>
              </a:solidFill>
            </a:endParaRPr>
          </a:p>
          <a:p>
            <a:pPr algn="just" defTabSz="1501775">
              <a:defRPr/>
            </a:pPr>
            <a:endParaRPr lang="en-US" sz="24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18" name="Picture 3">
            <a:extLst>
              <a:ext uri="{FF2B5EF4-FFF2-40B4-BE49-F238E27FC236}">
                <a16:creationId xmlns:a16="http://schemas.microsoft.com/office/drawing/2014/main" id="{02A64939-1338-40A7-849C-49B59CFAA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7563" y="20156492"/>
            <a:ext cx="12863566" cy="8905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Content Placeholder 4">
            <a:extLst>
              <a:ext uri="{FF2B5EF4-FFF2-40B4-BE49-F238E27FC236}">
                <a16:creationId xmlns:a16="http://schemas.microsoft.com/office/drawing/2014/main" id="{C73DB85B-E341-43D1-A175-F8A98533CD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6300" y="5251114"/>
            <a:ext cx="10710443" cy="714600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893436-7FDE-48B6-9555-63882ADC79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3089" y="29206320"/>
            <a:ext cx="10276584" cy="715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488655"/>
      </p:ext>
    </p:extLst>
  </p:cSld>
  <p:clrMapOvr>
    <a:masterClrMapping/>
  </p:clrMapOvr>
</p:sld>
</file>

<file path=ppt/theme/theme1.xml><?xml version="1.0" encoding="utf-8"?>
<a:theme xmlns:a="http://schemas.openxmlformats.org/drawingml/2006/main" name="Po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 Bold">
      <a:majorFont>
        <a:latin typeface="Arial Bol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ster" id="{2F814B5D-D6DE-4490-9296-7635376E0200}" vid="{D860DF9E-D6BC-490D-8FF9-669CBAA5CE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Poster 2</Template>
  <TotalTime>5062</TotalTime>
  <Words>865</Words>
  <Application>Microsoft Office PowerPoint</Application>
  <PresentationFormat>Custom</PresentationFormat>
  <Paragraphs>89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Arial Bold</vt:lpstr>
      <vt:lpstr>Calibri</vt:lpstr>
      <vt:lpstr>Poster</vt:lpstr>
      <vt:lpstr>PowerPoint Presentation</vt:lpstr>
    </vt:vector>
  </TitlesOfParts>
  <Company>UNMC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%USERNAME%</dc:creator>
  <cp:lastModifiedBy>Cohen, Marlene Z</cp:lastModifiedBy>
  <cp:revision>169</cp:revision>
  <cp:lastPrinted>2018-02-12T20:16:46Z</cp:lastPrinted>
  <dcterms:created xsi:type="dcterms:W3CDTF">2014-09-29T14:04:27Z</dcterms:created>
  <dcterms:modified xsi:type="dcterms:W3CDTF">2021-04-28T19:35:21Z</dcterms:modified>
</cp:coreProperties>
</file>