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43891200" cy="32918400"/>
  <p:notesSz cx="6858000" cy="9296400"/>
  <p:defaultTextStyle>
    <a:defPPr>
      <a:defRPr lang="en-US"/>
    </a:defPPr>
    <a:lvl1pPr algn="l" rtl="0" fontAlgn="base">
      <a:spcBef>
        <a:spcPct val="0"/>
      </a:spcBef>
      <a:spcAft>
        <a:spcPct val="0"/>
      </a:spcAft>
      <a:defRPr sz="3800" kern="1200">
        <a:solidFill>
          <a:schemeClr val="tx1"/>
        </a:solidFill>
        <a:latin typeface="Arial" charset="0"/>
        <a:ea typeface="+mn-ea"/>
        <a:cs typeface="Arial" charset="0"/>
      </a:defRPr>
    </a:lvl1pPr>
    <a:lvl2pPr marL="457145" algn="l" rtl="0" fontAlgn="base">
      <a:spcBef>
        <a:spcPct val="0"/>
      </a:spcBef>
      <a:spcAft>
        <a:spcPct val="0"/>
      </a:spcAft>
      <a:defRPr sz="3800" kern="1200">
        <a:solidFill>
          <a:schemeClr val="tx1"/>
        </a:solidFill>
        <a:latin typeface="Arial" charset="0"/>
        <a:ea typeface="+mn-ea"/>
        <a:cs typeface="Arial" charset="0"/>
      </a:defRPr>
    </a:lvl2pPr>
    <a:lvl3pPr marL="914290" algn="l" rtl="0" fontAlgn="base">
      <a:spcBef>
        <a:spcPct val="0"/>
      </a:spcBef>
      <a:spcAft>
        <a:spcPct val="0"/>
      </a:spcAft>
      <a:defRPr sz="3800" kern="1200">
        <a:solidFill>
          <a:schemeClr val="tx1"/>
        </a:solidFill>
        <a:latin typeface="Arial" charset="0"/>
        <a:ea typeface="+mn-ea"/>
        <a:cs typeface="Arial" charset="0"/>
      </a:defRPr>
    </a:lvl3pPr>
    <a:lvl4pPr marL="1371436" algn="l" rtl="0" fontAlgn="base">
      <a:spcBef>
        <a:spcPct val="0"/>
      </a:spcBef>
      <a:spcAft>
        <a:spcPct val="0"/>
      </a:spcAft>
      <a:defRPr sz="3800" kern="1200">
        <a:solidFill>
          <a:schemeClr val="tx1"/>
        </a:solidFill>
        <a:latin typeface="Arial" charset="0"/>
        <a:ea typeface="+mn-ea"/>
        <a:cs typeface="Arial" charset="0"/>
      </a:defRPr>
    </a:lvl4pPr>
    <a:lvl5pPr marL="1828581" algn="l" rtl="0" fontAlgn="base">
      <a:spcBef>
        <a:spcPct val="0"/>
      </a:spcBef>
      <a:spcAft>
        <a:spcPct val="0"/>
      </a:spcAft>
      <a:defRPr sz="3800" kern="1200">
        <a:solidFill>
          <a:schemeClr val="tx1"/>
        </a:solidFill>
        <a:latin typeface="Arial" charset="0"/>
        <a:ea typeface="+mn-ea"/>
        <a:cs typeface="Arial" charset="0"/>
      </a:defRPr>
    </a:lvl5pPr>
    <a:lvl6pPr marL="2285725" algn="l" defTabSz="914290" rtl="0" eaLnBrk="1" latinLnBrk="0" hangingPunct="1">
      <a:defRPr sz="3800" kern="1200">
        <a:solidFill>
          <a:schemeClr val="tx1"/>
        </a:solidFill>
        <a:latin typeface="Arial" charset="0"/>
        <a:ea typeface="+mn-ea"/>
        <a:cs typeface="Arial" charset="0"/>
      </a:defRPr>
    </a:lvl6pPr>
    <a:lvl7pPr marL="2742870" algn="l" defTabSz="914290" rtl="0" eaLnBrk="1" latinLnBrk="0" hangingPunct="1">
      <a:defRPr sz="3800" kern="1200">
        <a:solidFill>
          <a:schemeClr val="tx1"/>
        </a:solidFill>
        <a:latin typeface="Arial" charset="0"/>
        <a:ea typeface="+mn-ea"/>
        <a:cs typeface="Arial" charset="0"/>
      </a:defRPr>
    </a:lvl7pPr>
    <a:lvl8pPr marL="3200016" algn="l" defTabSz="914290" rtl="0" eaLnBrk="1" latinLnBrk="0" hangingPunct="1">
      <a:defRPr sz="3800" kern="1200">
        <a:solidFill>
          <a:schemeClr val="tx1"/>
        </a:solidFill>
        <a:latin typeface="Arial" charset="0"/>
        <a:ea typeface="+mn-ea"/>
        <a:cs typeface="Arial" charset="0"/>
      </a:defRPr>
    </a:lvl8pPr>
    <a:lvl9pPr marL="3657161" algn="l" defTabSz="914290" rtl="0" eaLnBrk="1" latinLnBrk="0" hangingPunct="1">
      <a:defRPr sz="38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iar, Chad M." initials="HCM" lastIdx="1" clrIdx="0">
    <p:extLst>
      <p:ext uri="{19B8F6BF-5375-455C-9EA6-DF929625EA0E}">
        <p15:presenceInfo xmlns:p15="http://schemas.microsoft.com/office/powerpoint/2012/main" userId="S::Chad.Haiar@va.gov::0f27fc9d-f480-4c4e-9dc6-f5e13e367eec" providerId="AD"/>
      </p:ext>
    </p:extLst>
  </p:cmAuthor>
  <p:cmAuthor id="2" name="Purvinis, Elaine M." initials="PM" lastIdx="1" clrIdx="1">
    <p:extLst>
      <p:ext uri="{19B8F6BF-5375-455C-9EA6-DF929625EA0E}">
        <p15:presenceInfo xmlns:p15="http://schemas.microsoft.com/office/powerpoint/2012/main" userId="S::elaine.purvinis@va.gov::56f6d3ba-e442-4abe-8c8a-303cf4fb636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7C5CB"/>
    <a:srgbClr val="5BFFFF"/>
    <a:srgbClr val="CCFF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22E0A8-D5AE-4A7C-936A-B5BCB9A359A9}" v="32" dt="2021-05-04T16:19:14.665"/>
    <p1510:client id="{18815981-224B-495F-8484-83CE4D41F1C5}" v="117" dt="2021-05-04T18:17:23.924"/>
    <p1510:client id="{31ACD660-559B-47F0-BCD0-255952CDAD9D}" v="5" dt="2021-05-04T16:05:42.749"/>
    <p1510:client id="{3450CBF1-4B09-43A9-94D3-616993C29805}" v="851" dt="2021-05-04T20:30:35.836"/>
    <p1510:client id="{401475B6-C524-417E-B69D-E9DC22AD16ED}" v="26" dt="2021-05-04T16:08:13.930"/>
    <p1510:client id="{46A85675-0FC1-43A4-A71E-60828A90F3BB}" v="9" dt="2021-05-04T16:16:07.628"/>
    <p1510:client id="{492D6316-71A9-4105-A1A7-CFAF899D338C}" v="3" dt="2021-05-04T15:51:17.953"/>
    <p1510:client id="{56D82F0B-7490-4C21-88D8-26D0A6145B7D}" v="49" dt="2021-05-04T15:58:58.432"/>
    <p1510:client id="{5731BF87-0AB4-4475-8A70-54D54E16F7FB}" v="22" dt="2021-05-04T18:24:06.837"/>
    <p1510:client id="{6401C524-488E-48F4-A3B8-B6D8B447D4B4}" v="375" dt="2021-05-04T19:52:32.988"/>
    <p1510:client id="{96D30023-F975-4B77-8058-DE2B75BEC74A}" v="248" dt="2021-05-04T20:37:09.132"/>
    <p1510:client id="{E40C0BEF-5E65-4FB6-B42E-ABEA5C25B267}" v="538" dt="2021-05-04T20:29:07.0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0" d="100"/>
          <a:sy n="30" d="100"/>
        </p:scale>
        <p:origin x="156" y="-1356"/>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71800" cy="465138"/>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defTabSz="923925">
              <a:defRPr sz="1200">
                <a:cs typeface="+mn-cs"/>
              </a:defRPr>
            </a:lvl1pPr>
          </a:lstStyle>
          <a:p>
            <a:pPr>
              <a:defRPr/>
            </a:pPr>
            <a:endParaRPr lang="en-US"/>
          </a:p>
        </p:txBody>
      </p:sp>
      <p:sp>
        <p:nvSpPr>
          <p:cNvPr id="3" name="Date Placeholder 2"/>
          <p:cNvSpPr>
            <a:spLocks noGrp="1"/>
          </p:cNvSpPr>
          <p:nvPr>
            <p:ph type="dt" idx="1"/>
          </p:nvPr>
        </p:nvSpPr>
        <p:spPr bwMode="auto">
          <a:xfrm>
            <a:off x="3884613" y="0"/>
            <a:ext cx="2971800" cy="465138"/>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lgn="r" defTabSz="923925">
              <a:defRPr sz="1200">
                <a:cs typeface="+mn-cs"/>
              </a:defRPr>
            </a:lvl1pPr>
          </a:lstStyle>
          <a:p>
            <a:pPr>
              <a:defRPr/>
            </a:pPr>
            <a:fld id="{B2EEA8C5-3E4E-4D60-9FB4-3E4BD4C361B7}" type="datetimeFigureOut">
              <a:rPr lang="en-US"/>
              <a:pPr>
                <a:defRPr/>
              </a:pPr>
              <a:t>5/4/2021</a:t>
            </a:fld>
            <a:endParaRPr lang="en-US"/>
          </a:p>
        </p:txBody>
      </p:sp>
      <p:sp>
        <p:nvSpPr>
          <p:cNvPr id="4" name="Slide Image Placeholder 3"/>
          <p:cNvSpPr>
            <a:spLocks noGrp="1" noRot="1" noChangeAspect="1"/>
          </p:cNvSpPr>
          <p:nvPr>
            <p:ph type="sldImg" idx="2"/>
          </p:nvPr>
        </p:nvSpPr>
        <p:spPr>
          <a:xfrm>
            <a:off x="1104900" y="696913"/>
            <a:ext cx="4649788"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685800" y="4416425"/>
            <a:ext cx="5486400" cy="4183063"/>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829675"/>
            <a:ext cx="2971800" cy="465138"/>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defTabSz="923925">
              <a:defRPr sz="1200">
                <a:cs typeface="+mn-cs"/>
              </a:defRPr>
            </a:lvl1pPr>
          </a:lstStyle>
          <a:p>
            <a:pPr>
              <a:defRPr/>
            </a:pPr>
            <a:endParaRPr lang="en-US"/>
          </a:p>
        </p:txBody>
      </p:sp>
      <p:sp>
        <p:nvSpPr>
          <p:cNvPr id="7" name="Slide Number Placeholder 6"/>
          <p:cNvSpPr>
            <a:spLocks noGrp="1"/>
          </p:cNvSpPr>
          <p:nvPr>
            <p:ph type="sldNum" sz="quarter" idx="5"/>
          </p:nvPr>
        </p:nvSpPr>
        <p:spPr bwMode="auto">
          <a:xfrm>
            <a:off x="3884613" y="8829675"/>
            <a:ext cx="2971800" cy="465138"/>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lgn="r" defTabSz="923925">
              <a:defRPr sz="1200">
                <a:cs typeface="+mn-cs"/>
              </a:defRPr>
            </a:lvl1pPr>
          </a:lstStyle>
          <a:p>
            <a:pPr>
              <a:defRPr/>
            </a:pPr>
            <a:fld id="{5E63FD6A-91D7-4535-B52B-2D682099B84F}" type="slidenum">
              <a:rPr lang="en-US"/>
              <a:pPr>
                <a:defRPr/>
              </a:pPr>
              <a:t>‹#›</a:t>
            </a:fld>
            <a:endParaRPr lang="en-US"/>
          </a:p>
        </p:txBody>
      </p:sp>
    </p:spTree>
    <p:extLst>
      <p:ext uri="{BB962C8B-B14F-4D97-AF65-F5344CB8AC3E}">
        <p14:creationId xmlns:p14="http://schemas.microsoft.com/office/powerpoint/2010/main" val="13217366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7145" algn="l" rtl="0" eaLnBrk="0" fontAlgn="base" hangingPunct="0">
      <a:spcBef>
        <a:spcPct val="30000"/>
      </a:spcBef>
      <a:spcAft>
        <a:spcPct val="0"/>
      </a:spcAft>
      <a:defRPr sz="1300" kern="1200">
        <a:solidFill>
          <a:schemeClr val="tx1"/>
        </a:solidFill>
        <a:latin typeface="+mn-lt"/>
        <a:ea typeface="+mn-ea"/>
        <a:cs typeface="+mn-cs"/>
      </a:defRPr>
    </a:lvl2pPr>
    <a:lvl3pPr marL="914290" algn="l" rtl="0" eaLnBrk="0" fontAlgn="base" hangingPunct="0">
      <a:spcBef>
        <a:spcPct val="30000"/>
      </a:spcBef>
      <a:spcAft>
        <a:spcPct val="0"/>
      </a:spcAft>
      <a:defRPr sz="1300" kern="1200">
        <a:solidFill>
          <a:schemeClr val="tx1"/>
        </a:solidFill>
        <a:latin typeface="+mn-lt"/>
        <a:ea typeface="+mn-ea"/>
        <a:cs typeface="+mn-cs"/>
      </a:defRPr>
    </a:lvl3pPr>
    <a:lvl4pPr marL="1371436" algn="l" rtl="0" eaLnBrk="0" fontAlgn="base" hangingPunct="0">
      <a:spcBef>
        <a:spcPct val="30000"/>
      </a:spcBef>
      <a:spcAft>
        <a:spcPct val="0"/>
      </a:spcAft>
      <a:defRPr sz="1300" kern="1200">
        <a:solidFill>
          <a:schemeClr val="tx1"/>
        </a:solidFill>
        <a:latin typeface="+mn-lt"/>
        <a:ea typeface="+mn-ea"/>
        <a:cs typeface="+mn-cs"/>
      </a:defRPr>
    </a:lvl4pPr>
    <a:lvl5pPr marL="1828581" algn="l" rtl="0" eaLnBrk="0" fontAlgn="base" hangingPunct="0">
      <a:spcBef>
        <a:spcPct val="30000"/>
      </a:spcBef>
      <a:spcAft>
        <a:spcPct val="0"/>
      </a:spcAft>
      <a:defRPr sz="1300" kern="1200">
        <a:solidFill>
          <a:schemeClr val="tx1"/>
        </a:solidFill>
        <a:latin typeface="+mn-lt"/>
        <a:ea typeface="+mn-ea"/>
        <a:cs typeface="+mn-cs"/>
      </a:defRPr>
    </a:lvl5pPr>
    <a:lvl6pPr marL="2285725" algn="l" defTabSz="914290" rtl="0" eaLnBrk="1" latinLnBrk="0" hangingPunct="1">
      <a:defRPr sz="1300" kern="1200">
        <a:solidFill>
          <a:schemeClr val="tx1"/>
        </a:solidFill>
        <a:latin typeface="+mn-lt"/>
        <a:ea typeface="+mn-ea"/>
        <a:cs typeface="+mn-cs"/>
      </a:defRPr>
    </a:lvl6pPr>
    <a:lvl7pPr marL="2742870" algn="l" defTabSz="914290" rtl="0" eaLnBrk="1" latinLnBrk="0" hangingPunct="1">
      <a:defRPr sz="1300" kern="1200">
        <a:solidFill>
          <a:schemeClr val="tx1"/>
        </a:solidFill>
        <a:latin typeface="+mn-lt"/>
        <a:ea typeface="+mn-ea"/>
        <a:cs typeface="+mn-cs"/>
      </a:defRPr>
    </a:lvl7pPr>
    <a:lvl8pPr marL="3200016" algn="l" defTabSz="914290" rtl="0" eaLnBrk="1" latinLnBrk="0" hangingPunct="1">
      <a:defRPr sz="1300" kern="1200">
        <a:solidFill>
          <a:schemeClr val="tx1"/>
        </a:solidFill>
        <a:latin typeface="+mn-lt"/>
        <a:ea typeface="+mn-ea"/>
        <a:cs typeface="+mn-cs"/>
      </a:defRPr>
    </a:lvl8pPr>
    <a:lvl9pPr marL="3657161" algn="l" defTabSz="91429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1104900" y="696913"/>
            <a:ext cx="4649788" cy="3486150"/>
          </a:xfrm>
          <a:noFill/>
          <a:ln>
            <a:solidFill>
              <a:srgbClr val="000000"/>
            </a:solidFill>
            <a:miter lim="800000"/>
            <a:headEnd/>
            <a:tailEnd/>
          </a:ln>
        </p:spPr>
      </p:sp>
      <p:sp>
        <p:nvSpPr>
          <p:cNvPr id="4099" name="Notes Placeholder 2"/>
          <p:cNvSpPr>
            <a:spLocks noGrp="1"/>
          </p:cNvSpPr>
          <p:nvPr>
            <p:ph type="body" idx="1"/>
          </p:nvPr>
        </p:nvSpPr>
        <p:spPr>
          <a:noFill/>
          <a:ln/>
        </p:spPr>
        <p:txBody>
          <a:bodyPr/>
          <a:lstStyle/>
          <a:p>
            <a:pPr eaLnBrk="1" hangingPunct="1">
              <a:spcBef>
                <a:spcPct val="0"/>
              </a:spcBef>
            </a:pPr>
            <a:endParaRPr lang="en-US"/>
          </a:p>
        </p:txBody>
      </p:sp>
      <p:sp>
        <p:nvSpPr>
          <p:cNvPr id="4100" name="Slide Number Placeholder 3"/>
          <p:cNvSpPr>
            <a:spLocks noGrp="1"/>
          </p:cNvSpPr>
          <p:nvPr>
            <p:ph type="sldNum" sz="quarter" idx="5"/>
          </p:nvPr>
        </p:nvSpPr>
        <p:spPr/>
        <p:txBody>
          <a:bodyPr/>
          <a:lstStyle/>
          <a:p>
            <a:pPr>
              <a:defRPr/>
            </a:pPr>
            <a:fld id="{2E1C10EA-5935-47F0-9603-96F50E1C731B}"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5" y="10226677"/>
            <a:ext cx="37306251" cy="7054850"/>
          </a:xfrm>
        </p:spPr>
        <p:txBody>
          <a:bodyPr/>
          <a:lstStyle/>
          <a:p>
            <a:r>
              <a:rPr lang="en-US"/>
              <a:t>Click to edit Master title style</a:t>
            </a:r>
          </a:p>
        </p:txBody>
      </p:sp>
      <p:sp>
        <p:nvSpPr>
          <p:cNvPr id="3" name="Subtitle 2"/>
          <p:cNvSpPr>
            <a:spLocks noGrp="1"/>
          </p:cNvSpPr>
          <p:nvPr>
            <p:ph type="subTitle" idx="1"/>
          </p:nvPr>
        </p:nvSpPr>
        <p:spPr>
          <a:xfrm>
            <a:off x="6583364" y="18653126"/>
            <a:ext cx="30724475" cy="8413751"/>
          </a:xfrm>
        </p:spPr>
        <p:txBody>
          <a:bodyPr/>
          <a:lstStyle>
            <a:lvl1pPr marL="0" indent="0" algn="ctr">
              <a:buNone/>
              <a:defRPr/>
            </a:lvl1pPr>
            <a:lvl2pPr marL="457145" indent="0" algn="ctr">
              <a:buNone/>
              <a:defRPr/>
            </a:lvl2pPr>
            <a:lvl3pPr marL="914290" indent="0" algn="ctr">
              <a:buNone/>
              <a:defRPr/>
            </a:lvl3pPr>
            <a:lvl4pPr marL="1371436" indent="0" algn="ctr">
              <a:buNone/>
              <a:defRPr/>
            </a:lvl4pPr>
            <a:lvl5pPr marL="1828581" indent="0" algn="ctr">
              <a:buNone/>
              <a:defRPr/>
            </a:lvl5pPr>
            <a:lvl6pPr marL="2285725" indent="0" algn="ctr">
              <a:buNone/>
              <a:defRPr/>
            </a:lvl6pPr>
            <a:lvl7pPr marL="2742870" indent="0" algn="ctr">
              <a:buNone/>
              <a:defRPr/>
            </a:lvl7pPr>
            <a:lvl8pPr marL="3200016" indent="0" algn="ctr">
              <a:buNone/>
              <a:defRPr/>
            </a:lvl8pPr>
            <a:lvl9pPr marL="365716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70CF8AF-BD21-41E6-842E-1AF7C0F54E6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2774B7-E7DC-43F4-99B2-556E569622F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626"/>
            <a:ext cx="9875837" cy="280892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6" y="1317626"/>
            <a:ext cx="29475113" cy="280892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808DAB-F196-44C6-90FD-B136045350C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7626"/>
            <a:ext cx="39503351" cy="5486400"/>
          </a:xfrm>
        </p:spPr>
        <p:txBody>
          <a:bodyPr/>
          <a:lstStyle/>
          <a:p>
            <a:r>
              <a:rPr lang="en-US"/>
              <a:t>Click to edit Master title style</a:t>
            </a:r>
          </a:p>
        </p:txBody>
      </p:sp>
      <p:sp>
        <p:nvSpPr>
          <p:cNvPr id="3" name="Text Placeholder 2"/>
          <p:cNvSpPr>
            <a:spLocks noGrp="1"/>
          </p:cNvSpPr>
          <p:nvPr>
            <p:ph type="body" sz="half" idx="1"/>
          </p:nvPr>
        </p:nvSpPr>
        <p:spPr>
          <a:xfrm>
            <a:off x="2193925" y="7680326"/>
            <a:ext cx="19675475" cy="21726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1" y="7680326"/>
            <a:ext cx="19675475" cy="21726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E57D2E-695B-4E6A-915D-3369786CD87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C5E7CA-71C8-4DA3-A21E-6B3BA619F7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1" y="21153439"/>
            <a:ext cx="37307839" cy="653732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3467101" y="13952538"/>
            <a:ext cx="37307839" cy="7200900"/>
          </a:xfrm>
        </p:spPr>
        <p:txBody>
          <a:bodyPr anchor="b"/>
          <a:lstStyle>
            <a:lvl1pPr marL="0" indent="0">
              <a:buNone/>
              <a:defRPr sz="2000"/>
            </a:lvl1pPr>
            <a:lvl2pPr marL="457145" indent="0">
              <a:buNone/>
              <a:defRPr sz="1800"/>
            </a:lvl2pPr>
            <a:lvl3pPr marL="914290" indent="0">
              <a:buNone/>
              <a:defRPr sz="1500"/>
            </a:lvl3pPr>
            <a:lvl4pPr marL="1371436" indent="0">
              <a:buNone/>
              <a:defRPr sz="1400"/>
            </a:lvl4pPr>
            <a:lvl5pPr marL="1828581" indent="0">
              <a:buNone/>
              <a:defRPr sz="1400"/>
            </a:lvl5pPr>
            <a:lvl6pPr marL="2285725" indent="0">
              <a:buNone/>
              <a:defRPr sz="1400"/>
            </a:lvl6pPr>
            <a:lvl7pPr marL="2742870" indent="0">
              <a:buNone/>
              <a:defRPr sz="1400"/>
            </a:lvl7pPr>
            <a:lvl8pPr marL="3200016" indent="0">
              <a:buNone/>
              <a:defRPr sz="1400"/>
            </a:lvl8pPr>
            <a:lvl9pPr marL="3657161"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9164780-3D25-4002-A6CD-8C6DAC648DC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5" y="7680326"/>
            <a:ext cx="19675475" cy="21726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1" y="7680326"/>
            <a:ext cx="19675475" cy="21726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C10DB12-9340-4FED-9299-3ABBD15CAC4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6" y="7369177"/>
            <a:ext cx="19392900" cy="3070226"/>
          </a:xfrm>
        </p:spPr>
        <p:txBody>
          <a:bodyPr anchor="b"/>
          <a:lstStyle>
            <a:lvl1pPr marL="0" indent="0">
              <a:buNone/>
              <a:defRPr sz="2400" b="1"/>
            </a:lvl1pPr>
            <a:lvl2pPr marL="457145" indent="0">
              <a:buNone/>
              <a:defRPr sz="2000" b="1"/>
            </a:lvl2pPr>
            <a:lvl3pPr marL="914290" indent="0">
              <a:buNone/>
              <a:defRPr sz="1800" b="1"/>
            </a:lvl3pPr>
            <a:lvl4pPr marL="1371436" indent="0">
              <a:buNone/>
              <a:defRPr sz="1500" b="1"/>
            </a:lvl4pPr>
            <a:lvl5pPr marL="1828581" indent="0">
              <a:buNone/>
              <a:defRPr sz="1500" b="1"/>
            </a:lvl5pPr>
            <a:lvl6pPr marL="2285725" indent="0">
              <a:buNone/>
              <a:defRPr sz="1500" b="1"/>
            </a:lvl6pPr>
            <a:lvl7pPr marL="2742870" indent="0">
              <a:buNone/>
              <a:defRPr sz="1500" b="1"/>
            </a:lvl7pPr>
            <a:lvl8pPr marL="3200016" indent="0">
              <a:buNone/>
              <a:defRPr sz="1500" b="1"/>
            </a:lvl8pPr>
            <a:lvl9pPr marL="3657161" indent="0">
              <a:buNone/>
              <a:defRPr sz="1500" b="1"/>
            </a:lvl9pPr>
          </a:lstStyle>
          <a:p>
            <a:pPr lvl="0"/>
            <a:r>
              <a:rPr lang="en-US"/>
              <a:t>Click to edit Master text styles</a:t>
            </a:r>
          </a:p>
        </p:txBody>
      </p:sp>
      <p:sp>
        <p:nvSpPr>
          <p:cNvPr id="4" name="Content Placeholder 3"/>
          <p:cNvSpPr>
            <a:spLocks noGrp="1"/>
          </p:cNvSpPr>
          <p:nvPr>
            <p:ph sz="half" idx="2"/>
          </p:nvPr>
        </p:nvSpPr>
        <p:spPr>
          <a:xfrm>
            <a:off x="2193926" y="10439401"/>
            <a:ext cx="19392900" cy="18965864"/>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9" y="7369177"/>
            <a:ext cx="19400837" cy="3070226"/>
          </a:xfrm>
        </p:spPr>
        <p:txBody>
          <a:bodyPr anchor="b"/>
          <a:lstStyle>
            <a:lvl1pPr marL="0" indent="0">
              <a:buNone/>
              <a:defRPr sz="2400" b="1"/>
            </a:lvl1pPr>
            <a:lvl2pPr marL="457145" indent="0">
              <a:buNone/>
              <a:defRPr sz="2000" b="1"/>
            </a:lvl2pPr>
            <a:lvl3pPr marL="914290" indent="0">
              <a:buNone/>
              <a:defRPr sz="1800" b="1"/>
            </a:lvl3pPr>
            <a:lvl4pPr marL="1371436" indent="0">
              <a:buNone/>
              <a:defRPr sz="1500" b="1"/>
            </a:lvl4pPr>
            <a:lvl5pPr marL="1828581" indent="0">
              <a:buNone/>
              <a:defRPr sz="1500" b="1"/>
            </a:lvl5pPr>
            <a:lvl6pPr marL="2285725" indent="0">
              <a:buNone/>
              <a:defRPr sz="1500" b="1"/>
            </a:lvl6pPr>
            <a:lvl7pPr marL="2742870" indent="0">
              <a:buNone/>
              <a:defRPr sz="1500" b="1"/>
            </a:lvl7pPr>
            <a:lvl8pPr marL="3200016" indent="0">
              <a:buNone/>
              <a:defRPr sz="1500" b="1"/>
            </a:lvl8pPr>
            <a:lvl9pPr marL="3657161" indent="0">
              <a:buNone/>
              <a:defRPr sz="1500" b="1"/>
            </a:lvl9pPr>
          </a:lstStyle>
          <a:p>
            <a:pPr lvl="0"/>
            <a:r>
              <a:rPr lang="en-US"/>
              <a:t>Click to edit Master text styles</a:t>
            </a:r>
          </a:p>
        </p:txBody>
      </p:sp>
      <p:sp>
        <p:nvSpPr>
          <p:cNvPr id="6" name="Content Placeholder 5"/>
          <p:cNvSpPr>
            <a:spLocks noGrp="1"/>
          </p:cNvSpPr>
          <p:nvPr>
            <p:ph sz="quarter" idx="4"/>
          </p:nvPr>
        </p:nvSpPr>
        <p:spPr>
          <a:xfrm>
            <a:off x="22296439" y="10439401"/>
            <a:ext cx="19400837" cy="18965864"/>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C456605-9DD2-44C7-81DD-87899C598A9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406911C-96DB-4A56-B4D0-F33145337EE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B4ED124-B687-4CF6-92C0-3B6F4990E78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277"/>
            <a:ext cx="14439900" cy="557688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7160875" y="1311277"/>
            <a:ext cx="24536400" cy="280939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164"/>
            <a:ext cx="14439900" cy="22517100"/>
          </a:xfrm>
        </p:spPr>
        <p:txBody>
          <a:bodyPr/>
          <a:lstStyle>
            <a:lvl1pPr marL="0" indent="0">
              <a:buNone/>
              <a:defRPr sz="1400"/>
            </a:lvl1pPr>
            <a:lvl2pPr marL="457145" indent="0">
              <a:buNone/>
              <a:defRPr sz="1300"/>
            </a:lvl2pPr>
            <a:lvl3pPr marL="914290" indent="0">
              <a:buNone/>
              <a:defRPr sz="1000"/>
            </a:lvl3pPr>
            <a:lvl4pPr marL="1371436" indent="0">
              <a:buNone/>
              <a:defRPr sz="800"/>
            </a:lvl4pPr>
            <a:lvl5pPr marL="1828581" indent="0">
              <a:buNone/>
              <a:defRPr sz="800"/>
            </a:lvl5pPr>
            <a:lvl6pPr marL="2285725" indent="0">
              <a:buNone/>
              <a:defRPr sz="800"/>
            </a:lvl6pPr>
            <a:lvl7pPr marL="2742870" indent="0">
              <a:buNone/>
              <a:defRPr sz="800"/>
            </a:lvl7pPr>
            <a:lvl8pPr marL="3200016" indent="0">
              <a:buNone/>
              <a:defRPr sz="800"/>
            </a:lvl8pPr>
            <a:lvl9pPr marL="3657161" indent="0">
              <a:buNone/>
              <a:defRPr sz="8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FF3466-E37D-4C17-A555-8EC43E4BD08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4" y="23042564"/>
            <a:ext cx="26335037" cy="27209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8602664" y="2941639"/>
            <a:ext cx="26335037" cy="19750088"/>
          </a:xfrm>
        </p:spPr>
        <p:txBody>
          <a:bodyPr/>
          <a:lstStyle>
            <a:lvl1pPr marL="0" indent="0">
              <a:buNone/>
              <a:defRPr sz="3200"/>
            </a:lvl1pPr>
            <a:lvl2pPr marL="457145" indent="0">
              <a:buNone/>
              <a:defRPr sz="2800"/>
            </a:lvl2pPr>
            <a:lvl3pPr marL="914290" indent="0">
              <a:buNone/>
              <a:defRPr sz="2400"/>
            </a:lvl3pPr>
            <a:lvl4pPr marL="1371436" indent="0">
              <a:buNone/>
              <a:defRPr sz="2000"/>
            </a:lvl4pPr>
            <a:lvl5pPr marL="1828581" indent="0">
              <a:buNone/>
              <a:defRPr sz="2000"/>
            </a:lvl5pPr>
            <a:lvl6pPr marL="2285725" indent="0">
              <a:buNone/>
              <a:defRPr sz="2000"/>
            </a:lvl6pPr>
            <a:lvl7pPr marL="2742870" indent="0">
              <a:buNone/>
              <a:defRPr sz="2000"/>
            </a:lvl7pPr>
            <a:lvl8pPr marL="3200016" indent="0">
              <a:buNone/>
              <a:defRPr sz="2000"/>
            </a:lvl8pPr>
            <a:lvl9pPr marL="3657161" indent="0">
              <a:buNone/>
              <a:defRPr sz="2000"/>
            </a:lvl9pPr>
          </a:lstStyle>
          <a:p>
            <a:pPr lvl="0"/>
            <a:endParaRPr lang="en-US" noProof="0"/>
          </a:p>
        </p:txBody>
      </p:sp>
      <p:sp>
        <p:nvSpPr>
          <p:cNvPr id="4" name="Text Placeholder 3"/>
          <p:cNvSpPr>
            <a:spLocks noGrp="1"/>
          </p:cNvSpPr>
          <p:nvPr>
            <p:ph type="body" sz="half" idx="2"/>
          </p:nvPr>
        </p:nvSpPr>
        <p:spPr>
          <a:xfrm>
            <a:off x="8602664" y="25763539"/>
            <a:ext cx="26335037" cy="3862388"/>
          </a:xfrm>
        </p:spPr>
        <p:txBody>
          <a:bodyPr/>
          <a:lstStyle>
            <a:lvl1pPr marL="0" indent="0">
              <a:buNone/>
              <a:defRPr sz="1400"/>
            </a:lvl1pPr>
            <a:lvl2pPr marL="457145" indent="0">
              <a:buNone/>
              <a:defRPr sz="1300"/>
            </a:lvl2pPr>
            <a:lvl3pPr marL="914290" indent="0">
              <a:buNone/>
              <a:defRPr sz="1000"/>
            </a:lvl3pPr>
            <a:lvl4pPr marL="1371436" indent="0">
              <a:buNone/>
              <a:defRPr sz="800"/>
            </a:lvl4pPr>
            <a:lvl5pPr marL="1828581" indent="0">
              <a:buNone/>
              <a:defRPr sz="800"/>
            </a:lvl5pPr>
            <a:lvl6pPr marL="2285725" indent="0">
              <a:buNone/>
              <a:defRPr sz="800"/>
            </a:lvl6pPr>
            <a:lvl7pPr marL="2742870" indent="0">
              <a:buNone/>
              <a:defRPr sz="800"/>
            </a:lvl7pPr>
            <a:lvl8pPr marL="3200016" indent="0">
              <a:buNone/>
              <a:defRPr sz="800"/>
            </a:lvl8pPr>
            <a:lvl9pPr marL="3657161" indent="0">
              <a:buNone/>
              <a:defRPr sz="8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C104FC-2C7F-4E17-96DB-4712A5DEDA2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93926" y="1317626"/>
            <a:ext cx="39503351" cy="5486400"/>
          </a:xfrm>
          <a:prstGeom prst="rect">
            <a:avLst/>
          </a:prstGeom>
          <a:noFill/>
          <a:ln w="9525">
            <a:noFill/>
            <a:miter lim="800000"/>
            <a:headEnd/>
            <a:tailEnd/>
          </a:ln>
        </p:spPr>
        <p:txBody>
          <a:bodyPr vert="horz" wrap="square" lIns="470197" tIns="235099" rIns="470197" bIns="235099"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2193926" y="7680326"/>
            <a:ext cx="39503351" cy="21726525"/>
          </a:xfrm>
          <a:prstGeom prst="rect">
            <a:avLst/>
          </a:prstGeom>
          <a:noFill/>
          <a:ln w="9525">
            <a:noFill/>
            <a:miter lim="800000"/>
            <a:headEnd/>
            <a:tailEnd/>
          </a:ln>
        </p:spPr>
        <p:txBody>
          <a:bodyPr vert="horz" wrap="square" lIns="470197" tIns="235099" rIns="470197" bIns="23509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2193926" y="29978351"/>
            <a:ext cx="102425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defRPr sz="7100">
                <a:cs typeface="+mn-cs"/>
              </a:defRPr>
            </a:lvl1pPr>
          </a:lstStyle>
          <a:p>
            <a:pPr>
              <a:defRPr/>
            </a:pPr>
            <a:endParaRPr lang="en-US"/>
          </a:p>
        </p:txBody>
      </p:sp>
      <p:sp>
        <p:nvSpPr>
          <p:cNvPr id="1029" name="Rectangle 5"/>
          <p:cNvSpPr>
            <a:spLocks noGrp="1" noChangeArrowheads="1"/>
          </p:cNvSpPr>
          <p:nvPr>
            <p:ph type="ftr" sz="quarter" idx="3"/>
          </p:nvPr>
        </p:nvSpPr>
        <p:spPr bwMode="auto">
          <a:xfrm>
            <a:off x="14995526" y="29978351"/>
            <a:ext cx="139001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lgn="ctr">
              <a:defRPr sz="7100">
                <a:cs typeface="+mn-cs"/>
              </a:defRPr>
            </a:lvl1pPr>
          </a:lstStyle>
          <a:p>
            <a:pPr>
              <a:defRPr/>
            </a:pPr>
            <a:endParaRPr lang="en-US"/>
          </a:p>
        </p:txBody>
      </p:sp>
      <p:sp>
        <p:nvSpPr>
          <p:cNvPr id="1030" name="Rectangle 6"/>
          <p:cNvSpPr>
            <a:spLocks noGrp="1" noChangeArrowheads="1"/>
          </p:cNvSpPr>
          <p:nvPr>
            <p:ph type="sldNum" sz="quarter" idx="4"/>
          </p:nvPr>
        </p:nvSpPr>
        <p:spPr bwMode="auto">
          <a:xfrm>
            <a:off x="31454726" y="29978351"/>
            <a:ext cx="102425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lgn="r">
              <a:defRPr sz="7100">
                <a:cs typeface="+mn-cs"/>
              </a:defRPr>
            </a:lvl1pPr>
          </a:lstStyle>
          <a:p>
            <a:pPr>
              <a:defRPr/>
            </a:pPr>
            <a:fld id="{F9FBDC3C-0F0E-46BD-B481-8E1098A05A9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703199" rtl="0" eaLnBrk="0" fontAlgn="base" hangingPunct="0">
        <a:spcBef>
          <a:spcPct val="0"/>
        </a:spcBef>
        <a:spcAft>
          <a:spcPct val="0"/>
        </a:spcAft>
        <a:defRPr sz="22700">
          <a:solidFill>
            <a:schemeClr val="tx2"/>
          </a:solidFill>
          <a:latin typeface="+mj-lt"/>
          <a:ea typeface="+mj-ea"/>
          <a:cs typeface="+mj-cs"/>
        </a:defRPr>
      </a:lvl1pPr>
      <a:lvl2pPr algn="ctr" defTabSz="4703199" rtl="0" eaLnBrk="0" fontAlgn="base" hangingPunct="0">
        <a:spcBef>
          <a:spcPct val="0"/>
        </a:spcBef>
        <a:spcAft>
          <a:spcPct val="0"/>
        </a:spcAft>
        <a:defRPr sz="22700">
          <a:solidFill>
            <a:schemeClr val="tx2"/>
          </a:solidFill>
          <a:latin typeface="Arial" charset="0"/>
        </a:defRPr>
      </a:lvl2pPr>
      <a:lvl3pPr algn="ctr" defTabSz="4703199" rtl="0" eaLnBrk="0" fontAlgn="base" hangingPunct="0">
        <a:spcBef>
          <a:spcPct val="0"/>
        </a:spcBef>
        <a:spcAft>
          <a:spcPct val="0"/>
        </a:spcAft>
        <a:defRPr sz="22700">
          <a:solidFill>
            <a:schemeClr val="tx2"/>
          </a:solidFill>
          <a:latin typeface="Arial" charset="0"/>
        </a:defRPr>
      </a:lvl3pPr>
      <a:lvl4pPr algn="ctr" defTabSz="4703199" rtl="0" eaLnBrk="0" fontAlgn="base" hangingPunct="0">
        <a:spcBef>
          <a:spcPct val="0"/>
        </a:spcBef>
        <a:spcAft>
          <a:spcPct val="0"/>
        </a:spcAft>
        <a:defRPr sz="22700">
          <a:solidFill>
            <a:schemeClr val="tx2"/>
          </a:solidFill>
          <a:latin typeface="Arial" charset="0"/>
        </a:defRPr>
      </a:lvl4pPr>
      <a:lvl5pPr algn="ctr" defTabSz="4703199" rtl="0" eaLnBrk="0" fontAlgn="base" hangingPunct="0">
        <a:spcBef>
          <a:spcPct val="0"/>
        </a:spcBef>
        <a:spcAft>
          <a:spcPct val="0"/>
        </a:spcAft>
        <a:defRPr sz="22700">
          <a:solidFill>
            <a:schemeClr val="tx2"/>
          </a:solidFill>
          <a:latin typeface="Arial" charset="0"/>
        </a:defRPr>
      </a:lvl5pPr>
      <a:lvl6pPr marL="457145" algn="ctr" defTabSz="4703199" rtl="0" fontAlgn="base">
        <a:spcBef>
          <a:spcPct val="0"/>
        </a:spcBef>
        <a:spcAft>
          <a:spcPct val="0"/>
        </a:spcAft>
        <a:defRPr sz="22700">
          <a:solidFill>
            <a:schemeClr val="tx2"/>
          </a:solidFill>
          <a:latin typeface="Arial" charset="0"/>
        </a:defRPr>
      </a:lvl6pPr>
      <a:lvl7pPr marL="914290" algn="ctr" defTabSz="4703199" rtl="0" fontAlgn="base">
        <a:spcBef>
          <a:spcPct val="0"/>
        </a:spcBef>
        <a:spcAft>
          <a:spcPct val="0"/>
        </a:spcAft>
        <a:defRPr sz="22700">
          <a:solidFill>
            <a:schemeClr val="tx2"/>
          </a:solidFill>
          <a:latin typeface="Arial" charset="0"/>
        </a:defRPr>
      </a:lvl7pPr>
      <a:lvl8pPr marL="1371436" algn="ctr" defTabSz="4703199" rtl="0" fontAlgn="base">
        <a:spcBef>
          <a:spcPct val="0"/>
        </a:spcBef>
        <a:spcAft>
          <a:spcPct val="0"/>
        </a:spcAft>
        <a:defRPr sz="22700">
          <a:solidFill>
            <a:schemeClr val="tx2"/>
          </a:solidFill>
          <a:latin typeface="Arial" charset="0"/>
        </a:defRPr>
      </a:lvl8pPr>
      <a:lvl9pPr marL="1828581" algn="ctr" defTabSz="4703199" rtl="0" fontAlgn="base">
        <a:spcBef>
          <a:spcPct val="0"/>
        </a:spcBef>
        <a:spcAft>
          <a:spcPct val="0"/>
        </a:spcAft>
        <a:defRPr sz="22700">
          <a:solidFill>
            <a:schemeClr val="tx2"/>
          </a:solidFill>
          <a:latin typeface="Arial" charset="0"/>
        </a:defRPr>
      </a:lvl9pPr>
    </p:titleStyle>
    <p:bodyStyle>
      <a:lvl1pPr marL="1761914" indent="-1761914" algn="l" defTabSz="4703199" rtl="0" eaLnBrk="0" fontAlgn="base" hangingPunct="0">
        <a:spcBef>
          <a:spcPct val="20000"/>
        </a:spcBef>
        <a:spcAft>
          <a:spcPct val="0"/>
        </a:spcAft>
        <a:buChar char="•"/>
        <a:defRPr sz="16500">
          <a:solidFill>
            <a:schemeClr val="tx1"/>
          </a:solidFill>
          <a:latin typeface="+mn-lt"/>
          <a:ea typeface="+mn-ea"/>
          <a:cs typeface="+mn-cs"/>
        </a:defRPr>
      </a:lvl1pPr>
      <a:lvl2pPr marL="3822241" indent="-1471436" algn="l" defTabSz="4703199" rtl="0" eaLnBrk="0" fontAlgn="base" hangingPunct="0">
        <a:spcBef>
          <a:spcPct val="20000"/>
        </a:spcBef>
        <a:spcAft>
          <a:spcPct val="0"/>
        </a:spcAft>
        <a:buChar char="–"/>
        <a:defRPr sz="14400">
          <a:solidFill>
            <a:schemeClr val="tx1"/>
          </a:solidFill>
          <a:latin typeface="+mn-lt"/>
        </a:defRPr>
      </a:lvl2pPr>
      <a:lvl3pPr marL="5877808" indent="-1174608" algn="l" defTabSz="4703199" rtl="0" eaLnBrk="0" fontAlgn="base" hangingPunct="0">
        <a:spcBef>
          <a:spcPct val="20000"/>
        </a:spcBef>
        <a:spcAft>
          <a:spcPct val="0"/>
        </a:spcAft>
        <a:buChar char="•"/>
        <a:defRPr sz="12500">
          <a:solidFill>
            <a:schemeClr val="tx1"/>
          </a:solidFill>
          <a:latin typeface="+mn-lt"/>
        </a:defRPr>
      </a:lvl3pPr>
      <a:lvl4pPr marL="8228612" indent="-1174608" algn="l" defTabSz="4703199" rtl="0" eaLnBrk="0" fontAlgn="base" hangingPunct="0">
        <a:spcBef>
          <a:spcPct val="20000"/>
        </a:spcBef>
        <a:spcAft>
          <a:spcPct val="0"/>
        </a:spcAft>
        <a:buChar char="–"/>
        <a:defRPr sz="10400">
          <a:solidFill>
            <a:schemeClr val="tx1"/>
          </a:solidFill>
          <a:latin typeface="+mn-lt"/>
        </a:defRPr>
      </a:lvl4pPr>
      <a:lvl5pPr marL="10581005" indent="-1176197" algn="l" defTabSz="4703199" rtl="0" eaLnBrk="0" fontAlgn="base" hangingPunct="0">
        <a:spcBef>
          <a:spcPct val="20000"/>
        </a:spcBef>
        <a:spcAft>
          <a:spcPct val="0"/>
        </a:spcAft>
        <a:buChar char="»"/>
        <a:defRPr sz="10400">
          <a:solidFill>
            <a:schemeClr val="tx1"/>
          </a:solidFill>
          <a:latin typeface="+mn-lt"/>
        </a:defRPr>
      </a:lvl5pPr>
      <a:lvl6pPr marL="11038150" indent="-1176197" algn="l" defTabSz="4703199" rtl="0" fontAlgn="base">
        <a:spcBef>
          <a:spcPct val="20000"/>
        </a:spcBef>
        <a:spcAft>
          <a:spcPct val="0"/>
        </a:spcAft>
        <a:buChar char="»"/>
        <a:defRPr sz="10400">
          <a:solidFill>
            <a:schemeClr val="tx1"/>
          </a:solidFill>
          <a:latin typeface="+mn-lt"/>
        </a:defRPr>
      </a:lvl6pPr>
      <a:lvl7pPr marL="11495295" indent="-1176197" algn="l" defTabSz="4703199" rtl="0" fontAlgn="base">
        <a:spcBef>
          <a:spcPct val="20000"/>
        </a:spcBef>
        <a:spcAft>
          <a:spcPct val="0"/>
        </a:spcAft>
        <a:buChar char="»"/>
        <a:defRPr sz="10400">
          <a:solidFill>
            <a:schemeClr val="tx1"/>
          </a:solidFill>
          <a:latin typeface="+mn-lt"/>
        </a:defRPr>
      </a:lvl7pPr>
      <a:lvl8pPr marL="11952441" indent="-1176197" algn="l" defTabSz="4703199" rtl="0" fontAlgn="base">
        <a:spcBef>
          <a:spcPct val="20000"/>
        </a:spcBef>
        <a:spcAft>
          <a:spcPct val="0"/>
        </a:spcAft>
        <a:buChar char="»"/>
        <a:defRPr sz="10400">
          <a:solidFill>
            <a:schemeClr val="tx1"/>
          </a:solidFill>
          <a:latin typeface="+mn-lt"/>
        </a:defRPr>
      </a:lvl8pPr>
      <a:lvl9pPr marL="12409586" indent="-1176197" algn="l" defTabSz="4703199" rtl="0" fontAlgn="base">
        <a:spcBef>
          <a:spcPct val="20000"/>
        </a:spcBef>
        <a:spcAft>
          <a:spcPct val="0"/>
        </a:spcAft>
        <a:buChar char="»"/>
        <a:defRPr sz="10400">
          <a:solidFill>
            <a:schemeClr val="tx1"/>
          </a:solidFill>
          <a:latin typeface="+mn-lt"/>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6"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5" algn="l" defTabSz="914290" rtl="0" eaLnBrk="1" latinLnBrk="0" hangingPunct="1">
        <a:defRPr sz="1800" kern="1200">
          <a:solidFill>
            <a:schemeClr val="tx1"/>
          </a:solidFill>
          <a:latin typeface="+mn-lt"/>
          <a:ea typeface="+mn-ea"/>
          <a:cs typeface="+mn-cs"/>
        </a:defRPr>
      </a:lvl6pPr>
      <a:lvl7pPr marL="2742870"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87C5CB"/>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13"/>
          <p:cNvSpPr>
            <a:spLocks noGrp="1" noChangeArrowheads="1"/>
          </p:cNvSpPr>
          <p:nvPr>
            <p:ph type="title"/>
          </p:nvPr>
        </p:nvSpPr>
        <p:spPr>
          <a:xfrm>
            <a:off x="6705600" y="0"/>
            <a:ext cx="30556200" cy="5638800"/>
          </a:xfrm>
          <a:noFill/>
        </p:spPr>
        <p:txBody>
          <a:bodyPr/>
          <a:lstStyle/>
          <a:p>
            <a:r>
              <a:rPr lang="en-US" sz="6000" b="1">
                <a:solidFill>
                  <a:schemeClr val="accent5">
                    <a:lumMod val="10000"/>
                  </a:schemeClr>
                </a:solidFill>
                <a:cs typeface="Segoe UI"/>
              </a:rPr>
              <a:t>Improving Communication Between Physicians &amp; Nurses on a Med-Surg Unit</a:t>
            </a:r>
            <a:r>
              <a:rPr lang="en-US" sz="8000" b="1">
                <a:solidFill>
                  <a:schemeClr val="accent5">
                    <a:lumMod val="10000"/>
                  </a:schemeClr>
                </a:solidFill>
              </a:rPr>
              <a:t/>
            </a:r>
            <a:br>
              <a:rPr lang="en-US" sz="8000" b="1">
                <a:solidFill>
                  <a:schemeClr val="accent5">
                    <a:lumMod val="10000"/>
                  </a:schemeClr>
                </a:solidFill>
              </a:rPr>
            </a:br>
            <a:r>
              <a:rPr lang="en-US" sz="4000" b="1">
                <a:solidFill>
                  <a:schemeClr val="accent5">
                    <a:lumMod val="10000"/>
                  </a:schemeClr>
                </a:solidFill>
                <a:cs typeface="Segoe UI"/>
              </a:rPr>
              <a:t>Chad Haiar, BSN, RN, Patrick Kolvek, BSN, RN, Jeremiah Linden BSN, RN, </a:t>
            </a:r>
            <a:br>
              <a:rPr lang="en-US" sz="4000" b="1">
                <a:solidFill>
                  <a:schemeClr val="accent5">
                    <a:lumMod val="10000"/>
                  </a:schemeClr>
                </a:solidFill>
                <a:cs typeface="Segoe UI"/>
              </a:rPr>
            </a:br>
            <a:r>
              <a:rPr lang="en-US" sz="4000" b="1">
                <a:solidFill>
                  <a:schemeClr val="accent5">
                    <a:lumMod val="10000"/>
                  </a:schemeClr>
                </a:solidFill>
                <a:cs typeface="Segoe UI"/>
              </a:rPr>
              <a:t>Elaine Purvinis BSN, M.Ed., RN, Natalie Uhing BSN, RN </a:t>
            </a:r>
            <a:r>
              <a:rPr lang="en-US" sz="4000">
                <a:solidFill>
                  <a:schemeClr val="accent5">
                    <a:lumMod val="10000"/>
                  </a:schemeClr>
                </a:solidFill>
                <a:cs typeface="Segoe UI"/>
              </a:rPr>
              <a:t>​</a:t>
            </a:r>
            <a:br>
              <a:rPr lang="en-US" sz="4000">
                <a:solidFill>
                  <a:schemeClr val="accent5">
                    <a:lumMod val="10000"/>
                  </a:schemeClr>
                </a:solidFill>
                <a:cs typeface="Segoe UI"/>
              </a:rPr>
            </a:br>
            <a:r>
              <a:rPr lang="en-US" sz="4000" b="1">
                <a:solidFill>
                  <a:schemeClr val="accent5">
                    <a:lumMod val="10000"/>
                  </a:schemeClr>
                </a:solidFill>
                <a:cs typeface="Segoe UI"/>
              </a:rPr>
              <a:t> VA - Nebraska –Western Iowa Health Care System, Omaha, NE</a:t>
            </a:r>
            <a:r>
              <a:rPr lang="en-US" sz="4000">
                <a:solidFill>
                  <a:schemeClr val="accent5">
                    <a:lumMod val="10000"/>
                  </a:schemeClr>
                </a:solidFill>
                <a:cs typeface="Segoe UI"/>
              </a:rPr>
              <a:t>​</a:t>
            </a:r>
            <a:br>
              <a:rPr lang="en-US" sz="4000">
                <a:solidFill>
                  <a:schemeClr val="accent5">
                    <a:lumMod val="10000"/>
                  </a:schemeClr>
                </a:solidFill>
                <a:cs typeface="Segoe UI"/>
              </a:rPr>
            </a:br>
            <a:r>
              <a:rPr lang="en-US" sz="4000" b="1">
                <a:solidFill>
                  <a:schemeClr val="accent5">
                    <a:lumMod val="10000"/>
                  </a:schemeClr>
                </a:solidFill>
                <a:cs typeface="Segoe UI"/>
              </a:rPr>
              <a:t>Project Coordinator: Robert P. Laws, MSN, RN</a:t>
            </a:r>
            <a:r>
              <a:rPr lang="en-US" sz="4000">
                <a:solidFill>
                  <a:schemeClr val="accent5">
                    <a:lumMod val="10000"/>
                  </a:schemeClr>
                </a:solidFill>
                <a:cs typeface="Segoe UI"/>
              </a:rPr>
              <a:t>​</a:t>
            </a:r>
            <a:br>
              <a:rPr lang="en-US" sz="4000">
                <a:solidFill>
                  <a:schemeClr val="accent5">
                    <a:lumMod val="10000"/>
                  </a:schemeClr>
                </a:solidFill>
                <a:cs typeface="Segoe UI"/>
              </a:rPr>
            </a:br>
            <a:r>
              <a:rPr lang="en-US" sz="4000" b="1">
                <a:solidFill>
                  <a:schemeClr val="accent5">
                    <a:lumMod val="10000"/>
                  </a:schemeClr>
                </a:solidFill>
                <a:cs typeface="Segoe UI"/>
              </a:rPr>
              <a:t>Project Advisor: Gina M. Crudden MSN, APRN-CNS, ACCNS-AG, CMSRN </a:t>
            </a:r>
            <a:r>
              <a:rPr lang="en-US" sz="7200" b="1">
                <a:solidFill>
                  <a:schemeClr val="accent5">
                    <a:lumMod val="10000"/>
                  </a:schemeClr>
                </a:solidFill>
                <a:cs typeface="Segoe UI"/>
              </a:rPr>
              <a:t/>
            </a:r>
            <a:br>
              <a:rPr lang="en-US" sz="7200" b="1">
                <a:solidFill>
                  <a:schemeClr val="accent5">
                    <a:lumMod val="10000"/>
                  </a:schemeClr>
                </a:solidFill>
                <a:cs typeface="Segoe UI"/>
              </a:rPr>
            </a:br>
            <a:r>
              <a:rPr lang="en-US" sz="6000" i="1">
                <a:solidFill>
                  <a:schemeClr val="accent5">
                    <a:lumMod val="10000"/>
                  </a:schemeClr>
                </a:solidFill>
              </a:rPr>
              <a:t>VA Nebraska-Western Iowa Health Care System</a:t>
            </a:r>
          </a:p>
        </p:txBody>
      </p:sp>
      <p:sp>
        <p:nvSpPr>
          <p:cNvPr id="2065" name="Rectangle 17"/>
          <p:cNvSpPr>
            <a:spLocks noChangeArrowheads="1"/>
          </p:cNvSpPr>
          <p:nvPr/>
        </p:nvSpPr>
        <p:spPr bwMode="auto">
          <a:xfrm>
            <a:off x="381001" y="5527534"/>
            <a:ext cx="14289638"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latin typeface="Arial"/>
                <a:cs typeface="Arial"/>
              </a:rPr>
              <a:t>Background</a:t>
            </a:r>
            <a:endParaRPr lang="en-US" sz="5500" b="1">
              <a:cs typeface="+mn-cs"/>
            </a:endParaRPr>
          </a:p>
        </p:txBody>
      </p:sp>
      <p:sp>
        <p:nvSpPr>
          <p:cNvPr id="2053" name="Text Box 21"/>
          <p:cNvSpPr txBox="1">
            <a:spLocks noChangeArrowheads="1"/>
          </p:cNvSpPr>
          <p:nvPr/>
        </p:nvSpPr>
        <p:spPr bwMode="auto">
          <a:xfrm>
            <a:off x="725349" y="16764000"/>
            <a:ext cx="13290551" cy="1588876"/>
          </a:xfrm>
          <a:prstGeom prst="rect">
            <a:avLst/>
          </a:prstGeom>
          <a:noFill/>
          <a:ln w="9525">
            <a:noFill/>
            <a:miter lim="800000"/>
            <a:headEnd/>
            <a:tailEnd/>
          </a:ln>
        </p:spPr>
        <p:txBody>
          <a:bodyPr lIns="171430" tIns="85715" rIns="171430" bIns="85715">
            <a:spAutoFit/>
          </a:bodyPr>
          <a:lstStyle/>
          <a:p>
            <a:pPr defTabSz="4703199"/>
            <a:endParaRPr lang="en-US" sz="9200"/>
          </a:p>
        </p:txBody>
      </p:sp>
      <p:sp>
        <p:nvSpPr>
          <p:cNvPr id="2054" name="Text Box 22"/>
          <p:cNvSpPr txBox="1">
            <a:spLocks noChangeArrowheads="1"/>
          </p:cNvSpPr>
          <p:nvPr/>
        </p:nvSpPr>
        <p:spPr bwMode="auto">
          <a:xfrm>
            <a:off x="0" y="16764000"/>
            <a:ext cx="13776325" cy="1588876"/>
          </a:xfrm>
          <a:prstGeom prst="rect">
            <a:avLst/>
          </a:prstGeom>
          <a:noFill/>
          <a:ln w="9525">
            <a:noFill/>
            <a:miter lim="800000"/>
            <a:headEnd/>
            <a:tailEnd/>
          </a:ln>
        </p:spPr>
        <p:txBody>
          <a:bodyPr lIns="171430" tIns="85715" rIns="171430" bIns="85715">
            <a:spAutoFit/>
          </a:bodyPr>
          <a:lstStyle/>
          <a:p>
            <a:pPr defTabSz="4703199"/>
            <a:endParaRPr lang="en-US" sz="9200"/>
          </a:p>
        </p:txBody>
      </p:sp>
      <p:sp>
        <p:nvSpPr>
          <p:cNvPr id="2078" name="Rectangle 30"/>
          <p:cNvSpPr>
            <a:spLocks noChangeArrowheads="1"/>
          </p:cNvSpPr>
          <p:nvPr/>
        </p:nvSpPr>
        <p:spPr bwMode="auto">
          <a:xfrm>
            <a:off x="29312721" y="23601124"/>
            <a:ext cx="14305931"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cs typeface="+mn-cs"/>
              </a:rPr>
              <a:t>Conclusions/Recommendations</a:t>
            </a:r>
          </a:p>
        </p:txBody>
      </p:sp>
      <p:sp>
        <p:nvSpPr>
          <p:cNvPr id="2056" name="Text Box 33"/>
          <p:cNvSpPr txBox="1">
            <a:spLocks noChangeArrowheads="1"/>
          </p:cNvSpPr>
          <p:nvPr/>
        </p:nvSpPr>
        <p:spPr bwMode="auto">
          <a:xfrm>
            <a:off x="29312721" y="17613998"/>
            <a:ext cx="14049298" cy="6898022"/>
          </a:xfrm>
          <a:prstGeom prst="rect">
            <a:avLst/>
          </a:prstGeom>
          <a:noFill/>
          <a:ln w="9525">
            <a:noFill/>
            <a:miter lim="800000"/>
            <a:headEnd/>
            <a:tailEnd/>
          </a:ln>
        </p:spPr>
        <p:txBody>
          <a:bodyPr wrap="square" lIns="171430" tIns="85715" rIns="171430" bIns="85715" anchor="t">
            <a:spAutoFit/>
          </a:bodyPr>
          <a:lstStyle/>
          <a:p>
            <a:pPr defTabSz="4703199">
              <a:spcBef>
                <a:spcPts val="0"/>
              </a:spcBef>
            </a:pPr>
            <a:endParaRPr lang="en-US">
              <a:solidFill>
                <a:schemeClr val="accent5">
                  <a:lumMod val="10000"/>
                </a:schemeClr>
              </a:solidFill>
              <a:latin typeface="Arial"/>
              <a:cs typeface="Arial"/>
            </a:endParaRPr>
          </a:p>
          <a:p>
            <a:pPr marL="571500" indent="-571500" defTabSz="4703199">
              <a:spcBef>
                <a:spcPts val="0"/>
              </a:spcBef>
              <a:buFont typeface="Arial"/>
              <a:buChar char="•"/>
            </a:pPr>
            <a:r>
              <a:rPr lang="en-US">
                <a:solidFill>
                  <a:schemeClr val="accent5">
                    <a:lumMod val="10000"/>
                  </a:schemeClr>
                </a:solidFill>
                <a:latin typeface="Arial"/>
                <a:cs typeface="Arial"/>
              </a:rPr>
              <a:t>Only 1 of 3 med-surg units were trialed.</a:t>
            </a:r>
          </a:p>
          <a:p>
            <a:pPr marL="571500" indent="-571500" defTabSz="4703199">
              <a:spcBef>
                <a:spcPts val="0"/>
              </a:spcBef>
              <a:buFont typeface="Arial"/>
              <a:buChar char="•"/>
            </a:pPr>
            <a:r>
              <a:rPr lang="en-US">
                <a:solidFill>
                  <a:schemeClr val="accent5">
                    <a:lumMod val="10000"/>
                  </a:schemeClr>
                </a:solidFill>
                <a:latin typeface="Arial"/>
                <a:cs typeface="Arial"/>
              </a:rPr>
              <a:t>Implementation period only lasted 30 days (1 rotation of residents).</a:t>
            </a:r>
          </a:p>
          <a:p>
            <a:pPr marL="571500" indent="-571500" defTabSz="4703199">
              <a:spcBef>
                <a:spcPts val="0"/>
              </a:spcBef>
              <a:buFont typeface="Arial"/>
              <a:buChar char="•"/>
            </a:pPr>
            <a:r>
              <a:rPr lang="en-US">
                <a:solidFill>
                  <a:schemeClr val="accent5">
                    <a:lumMod val="10000"/>
                  </a:schemeClr>
                </a:solidFill>
                <a:latin typeface="Arial"/>
                <a:cs typeface="Arial"/>
              </a:rPr>
              <a:t>Resistance of staff getting photos taken.</a:t>
            </a:r>
          </a:p>
          <a:p>
            <a:pPr marL="571500" indent="-571500" defTabSz="4703199">
              <a:spcBef>
                <a:spcPts val="0"/>
              </a:spcBef>
              <a:buFont typeface="Arial"/>
              <a:buChar char="•"/>
            </a:pPr>
            <a:r>
              <a:rPr lang="en-US">
                <a:solidFill>
                  <a:schemeClr val="accent5">
                    <a:lumMod val="10000"/>
                  </a:schemeClr>
                </a:solidFill>
                <a:latin typeface="Arial"/>
                <a:cs typeface="Arial"/>
              </a:rPr>
              <a:t>Names &amp; phone numbers were not consistently updated with nursing shift changes.</a:t>
            </a:r>
          </a:p>
          <a:p>
            <a:pPr marL="571500" indent="-571500" defTabSz="4703199">
              <a:spcBef>
                <a:spcPts val="0"/>
              </a:spcBef>
              <a:buFont typeface="Arial"/>
              <a:buChar char="•"/>
            </a:pPr>
            <a:r>
              <a:rPr lang="en-US">
                <a:solidFill>
                  <a:schemeClr val="accent5">
                    <a:lumMod val="10000"/>
                  </a:schemeClr>
                </a:solidFill>
                <a:latin typeface="Arial"/>
                <a:cs typeface="Arial"/>
              </a:rPr>
              <a:t>Majority of residents became ill during trial period.</a:t>
            </a:r>
          </a:p>
          <a:p>
            <a:pPr marL="571500" indent="-571500" defTabSz="4703199">
              <a:spcBef>
                <a:spcPts val="0"/>
              </a:spcBef>
              <a:buFont typeface="Arial"/>
              <a:buChar char="•"/>
            </a:pPr>
            <a:r>
              <a:rPr lang="en-US">
                <a:solidFill>
                  <a:schemeClr val="accent5">
                    <a:lumMod val="10000"/>
                  </a:schemeClr>
                </a:solidFill>
                <a:latin typeface="Arial"/>
                <a:cs typeface="Arial"/>
              </a:rPr>
              <a:t>Yellow, orange, and gray teams had limited patient load on 7</a:t>
            </a:r>
            <a:r>
              <a:rPr lang="en-US" baseline="30000">
                <a:solidFill>
                  <a:schemeClr val="accent5">
                    <a:lumMod val="10000"/>
                  </a:schemeClr>
                </a:solidFill>
                <a:latin typeface="Arial"/>
                <a:cs typeface="Arial"/>
              </a:rPr>
              <a:t>th</a:t>
            </a:r>
            <a:r>
              <a:rPr lang="en-US">
                <a:solidFill>
                  <a:schemeClr val="accent5">
                    <a:lumMod val="10000"/>
                  </a:schemeClr>
                </a:solidFill>
                <a:latin typeface="Arial"/>
                <a:cs typeface="Arial"/>
              </a:rPr>
              <a:t> floor.</a:t>
            </a:r>
          </a:p>
          <a:p>
            <a:pPr defTabSz="4703199">
              <a:spcBef>
                <a:spcPct val="50000"/>
              </a:spcBef>
            </a:pPr>
            <a:endParaRPr lang="en-US">
              <a:solidFill>
                <a:schemeClr val="accent5">
                  <a:lumMod val="10000"/>
                </a:schemeClr>
              </a:solidFill>
              <a:latin typeface="Arial"/>
              <a:cs typeface="Arial"/>
            </a:endParaRPr>
          </a:p>
        </p:txBody>
      </p:sp>
      <p:sp>
        <p:nvSpPr>
          <p:cNvPr id="2059" name="Text Box 35"/>
          <p:cNvSpPr txBox="1">
            <a:spLocks noChangeArrowheads="1"/>
          </p:cNvSpPr>
          <p:nvPr/>
        </p:nvSpPr>
        <p:spPr bwMode="auto">
          <a:xfrm>
            <a:off x="15143576" y="7178514"/>
            <a:ext cx="14654176" cy="2866004"/>
          </a:xfrm>
          <a:prstGeom prst="rect">
            <a:avLst/>
          </a:prstGeom>
          <a:noFill/>
          <a:ln w="9525">
            <a:noFill/>
            <a:miter lim="800000"/>
            <a:headEnd/>
            <a:tailEnd/>
          </a:ln>
        </p:spPr>
        <p:txBody>
          <a:bodyPr lIns="171430" tIns="85715" rIns="171430" bIns="85715" anchor="t"/>
          <a:lstStyle/>
          <a:p>
            <a:pPr defTabSz="4703199">
              <a:lnSpc>
                <a:spcPts val="4560"/>
              </a:lnSpc>
              <a:spcBef>
                <a:spcPts val="0"/>
              </a:spcBef>
              <a:defRPr/>
            </a:pPr>
            <a:r>
              <a:rPr lang="en-US" sz="3600">
                <a:solidFill>
                  <a:schemeClr val="accent5">
                    <a:lumMod val="10000"/>
                  </a:schemeClr>
                </a:solidFill>
                <a:latin typeface="Arial"/>
                <a:cs typeface="Arial"/>
              </a:rPr>
              <a:t>Pre-Survey Results:</a:t>
            </a:r>
            <a:endParaRPr lang="en-US">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r>
              <a:rPr lang="en-US" sz="3600">
                <a:solidFill>
                  <a:schemeClr val="accent5">
                    <a:lumMod val="10000"/>
                  </a:schemeClr>
                </a:solidFill>
                <a:latin typeface="Arial"/>
                <a:cs typeface="Arial"/>
              </a:rPr>
              <a:t>Paper copies of pre-survey administered.</a:t>
            </a:r>
          </a:p>
          <a:p>
            <a:pPr marL="1028065" lvl="1" indent="-571500" defTabSz="4703199">
              <a:lnSpc>
                <a:spcPts val="4560"/>
              </a:lnSpc>
              <a:spcBef>
                <a:spcPts val="0"/>
              </a:spcBef>
              <a:buFont typeface="Arial" panose="020B0604020202020204" pitchFamily="34" charset="0"/>
              <a:buChar char="•"/>
              <a:defRPr/>
            </a:pPr>
            <a:r>
              <a:rPr lang="en-US" sz="3600">
                <a:solidFill>
                  <a:schemeClr val="accent5">
                    <a:lumMod val="10000"/>
                  </a:schemeClr>
                </a:solidFill>
                <a:latin typeface="Arial"/>
                <a:cs typeface="Arial"/>
              </a:rPr>
              <a:t>12 Providers on 7E Med-Surg, (12/12) 100% responded.</a:t>
            </a: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r>
              <a:rPr lang="en-US" sz="3600">
                <a:solidFill>
                  <a:schemeClr val="accent5">
                    <a:lumMod val="10000"/>
                  </a:schemeClr>
                </a:solidFill>
                <a:latin typeface="Arial"/>
                <a:cs typeface="Arial"/>
              </a:rPr>
              <a:t>21 Nurses on 7E Med-Surg, (20/21) 95% responded.</a:t>
            </a: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456565" lvl="1" defTabSz="4703199">
              <a:lnSpc>
                <a:spcPts val="4560"/>
              </a:lnSpc>
              <a:spcBef>
                <a:spcPts val="0"/>
              </a:spcBef>
              <a:defRPr/>
            </a:pP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endParaRPr>
          </a:p>
          <a:p>
            <a:pPr marL="456565" lvl="1" defTabSz="4703199">
              <a:lnSpc>
                <a:spcPts val="4560"/>
              </a:lnSpc>
              <a:spcBef>
                <a:spcPts val="0"/>
              </a:spcBef>
              <a:defRPr/>
            </a:pPr>
            <a:endParaRPr lang="en-US" sz="3600">
              <a:solidFill>
                <a:schemeClr val="accent5">
                  <a:lumMod val="10000"/>
                </a:schemeClr>
              </a:solidFill>
            </a:endParaRPr>
          </a:p>
          <a:p>
            <a:pPr marL="571500"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571500" indent="-571500" defTabSz="4703199">
              <a:lnSpc>
                <a:spcPts val="4560"/>
              </a:lnSpc>
              <a:spcBef>
                <a:spcPts val="0"/>
              </a:spcBef>
              <a:buFont typeface="Arial" panose="020B0604020202020204" pitchFamily="34" charset="0"/>
              <a:buChar char="•"/>
              <a:defRPr/>
            </a:pPr>
            <a:endParaRPr lang="en-US" sz="3600">
              <a:solidFill>
                <a:schemeClr val="accent5">
                  <a:lumMod val="10000"/>
                </a:schemeClr>
              </a:solidFill>
              <a:latin typeface="Arial"/>
              <a:cs typeface="Arial"/>
            </a:endParaRPr>
          </a:p>
          <a:p>
            <a:pPr marL="456565" lvl="1" defTabSz="4703199">
              <a:lnSpc>
                <a:spcPts val="4560"/>
              </a:lnSpc>
              <a:spcBef>
                <a:spcPts val="0"/>
              </a:spcBef>
              <a:defRPr/>
            </a:pPr>
            <a:endParaRPr lang="en-US" sz="3600">
              <a:solidFill>
                <a:schemeClr val="accent5">
                  <a:lumMod val="10000"/>
                </a:schemeClr>
              </a:solidFill>
            </a:endParaRPr>
          </a:p>
          <a:p>
            <a:pPr defTabSz="4703199">
              <a:spcBef>
                <a:spcPct val="50000"/>
              </a:spcBef>
              <a:defRPr/>
            </a:pPr>
            <a:endParaRPr lang="en-US" sz="3600" b="1">
              <a:solidFill>
                <a:schemeClr val="tx2"/>
              </a:solidFill>
              <a:effectLst>
                <a:outerShdw blurRad="38100" dist="38100" dir="2700000" algn="tl">
                  <a:srgbClr val="000000">
                    <a:alpha val="43137"/>
                  </a:srgbClr>
                </a:outerShdw>
              </a:effectLst>
            </a:endParaRPr>
          </a:p>
          <a:p>
            <a:pPr defTabSz="4703199">
              <a:spcBef>
                <a:spcPct val="50000"/>
              </a:spcBef>
              <a:defRPr/>
            </a:pPr>
            <a:endParaRPr lang="en-US" sz="4300">
              <a:solidFill>
                <a:schemeClr val="tx2"/>
              </a:solidFill>
            </a:endParaRPr>
          </a:p>
        </p:txBody>
      </p:sp>
      <p:sp>
        <p:nvSpPr>
          <p:cNvPr id="2058" name="Text Box 40"/>
          <p:cNvSpPr txBox="1">
            <a:spLocks noChangeArrowheads="1"/>
          </p:cNvSpPr>
          <p:nvPr/>
        </p:nvSpPr>
        <p:spPr bwMode="auto">
          <a:xfrm>
            <a:off x="362996" y="7256425"/>
            <a:ext cx="13906078" cy="9507575"/>
          </a:xfrm>
          <a:prstGeom prst="rect">
            <a:avLst/>
          </a:prstGeom>
          <a:noFill/>
          <a:ln w="9525">
            <a:noFill/>
            <a:miter lim="800000"/>
            <a:headEnd/>
            <a:tailEnd/>
          </a:ln>
        </p:spPr>
        <p:txBody>
          <a:bodyPr lIns="171430" tIns="85715" rIns="171430" bIns="85715" anchor="t"/>
          <a:lstStyle/>
          <a:p>
            <a:pPr marL="285750" indent="-285750" defTabSz="2508062">
              <a:lnSpc>
                <a:spcPct val="95000"/>
              </a:lnSpc>
              <a:buFont typeface="Arial" panose="05000000000000000000" pitchFamily="2" charset="2"/>
              <a:buChar char="•"/>
              <a:defRPr/>
            </a:pPr>
            <a:r>
              <a:rPr lang="en-US" sz="5400" baseline="30000" dirty="0">
                <a:solidFill>
                  <a:schemeClr val="accent5">
                    <a:lumMod val="10000"/>
                  </a:schemeClr>
                </a:solidFill>
                <a:latin typeface="Arial"/>
                <a:cs typeface="Arial"/>
              </a:rPr>
              <a:t> Effective interdisciplinary communication between nurses and physicians has been identified as a paramount factor in providing high-quality patient care (Monash, </a:t>
            </a:r>
            <a:r>
              <a:rPr lang="en-US" sz="5400" baseline="30000" dirty="0" err="1">
                <a:solidFill>
                  <a:schemeClr val="accent5">
                    <a:lumMod val="10000"/>
                  </a:schemeClr>
                </a:solidFill>
                <a:latin typeface="Arial"/>
                <a:cs typeface="Arial"/>
              </a:rPr>
              <a:t>Najafi</a:t>
            </a:r>
            <a:r>
              <a:rPr lang="en-US" sz="5400" baseline="30000" dirty="0">
                <a:solidFill>
                  <a:schemeClr val="accent5">
                    <a:lumMod val="10000"/>
                  </a:schemeClr>
                </a:solidFill>
                <a:latin typeface="Arial"/>
                <a:cs typeface="Arial"/>
              </a:rPr>
              <a:t> and </a:t>
            </a:r>
            <a:r>
              <a:rPr lang="en-US" sz="5400" baseline="30000" dirty="0" err="1">
                <a:solidFill>
                  <a:schemeClr val="accent5">
                    <a:lumMod val="10000"/>
                  </a:schemeClr>
                </a:solidFill>
                <a:latin typeface="Arial"/>
                <a:cs typeface="Arial"/>
              </a:rPr>
              <a:t>Mourad</a:t>
            </a:r>
            <a:r>
              <a:rPr lang="en-US" sz="5400" baseline="30000" dirty="0">
                <a:solidFill>
                  <a:schemeClr val="accent5">
                    <a:lumMod val="10000"/>
                  </a:schemeClr>
                </a:solidFill>
                <a:latin typeface="Arial"/>
                <a:cs typeface="Arial"/>
              </a:rPr>
              <a:t>, 2017).  Yet, studies have repeatedly shown that a lack of interdisciplinary communication continues to exist in healthcare, resulting in inefficient coordination of care, treatment delays, increased lengths of stay, decreased patient satisfaction, and an increased number of adverse events (The Joint Commission, 2015; </a:t>
            </a:r>
            <a:r>
              <a:rPr lang="en-US" sz="5400" baseline="30000" dirty="0" err="1">
                <a:solidFill>
                  <a:schemeClr val="accent5">
                    <a:lumMod val="10000"/>
                  </a:schemeClr>
                </a:solidFill>
                <a:latin typeface="Arial"/>
                <a:cs typeface="Arial"/>
              </a:rPr>
              <a:t>Henkin</a:t>
            </a:r>
            <a:r>
              <a:rPr lang="en-US" sz="5400" baseline="30000" dirty="0">
                <a:solidFill>
                  <a:schemeClr val="accent5">
                    <a:lumMod val="10000"/>
                  </a:schemeClr>
                </a:solidFill>
                <a:latin typeface="Arial"/>
                <a:cs typeface="Arial"/>
              </a:rPr>
              <a:t>, Chon, &amp; </a:t>
            </a:r>
            <a:r>
              <a:rPr lang="en-US" sz="5400" baseline="30000" dirty="0" err="1">
                <a:solidFill>
                  <a:schemeClr val="accent5">
                    <a:lumMod val="10000"/>
                  </a:schemeClr>
                </a:solidFill>
                <a:latin typeface="Arial"/>
                <a:cs typeface="Arial"/>
              </a:rPr>
              <a:t>Christopherson</a:t>
            </a:r>
            <a:r>
              <a:rPr lang="en-US" sz="5400" baseline="30000" dirty="0">
                <a:solidFill>
                  <a:schemeClr val="accent5">
                    <a:lumMod val="10000"/>
                  </a:schemeClr>
                </a:solidFill>
                <a:latin typeface="Arial"/>
                <a:cs typeface="Arial"/>
              </a:rPr>
              <a:t>, et al., 2016; Perry, Christiansen, &amp; Simmons, 2016; </a:t>
            </a:r>
            <a:r>
              <a:rPr lang="en-US" sz="5400" baseline="30000" dirty="0" err="1">
                <a:solidFill>
                  <a:schemeClr val="accent5">
                    <a:lumMod val="10000"/>
                  </a:schemeClr>
                </a:solidFill>
                <a:latin typeface="Arial"/>
                <a:cs typeface="Arial"/>
              </a:rPr>
              <a:t>Gormley</a:t>
            </a:r>
            <a:r>
              <a:rPr lang="en-US" sz="5400" baseline="30000" dirty="0">
                <a:solidFill>
                  <a:schemeClr val="accent5">
                    <a:lumMod val="10000"/>
                  </a:schemeClr>
                </a:solidFill>
                <a:latin typeface="Arial"/>
                <a:cs typeface="Arial"/>
              </a:rPr>
              <a:t>, Costanzo, &amp; Goetz, 2018). </a:t>
            </a:r>
            <a:endParaRPr lang="en-US" sz="5400" baseline="30000" dirty="0">
              <a:solidFill>
                <a:schemeClr val="accent5">
                  <a:lumMod val="10000"/>
                </a:schemeClr>
              </a:solidFill>
              <a:latin typeface="Arial"/>
              <a:ea typeface="+mn-lt"/>
              <a:cs typeface="Arial"/>
            </a:endParaRPr>
          </a:p>
          <a:p>
            <a:pPr marL="342900" indent="-342900" defTabSz="2508062">
              <a:lnSpc>
                <a:spcPct val="95000"/>
              </a:lnSpc>
              <a:buFont typeface="Arial,Sans-Serif" panose="05000000000000000000" pitchFamily="2" charset="2"/>
              <a:buChar char="•"/>
              <a:defRPr/>
            </a:pPr>
            <a:r>
              <a:rPr lang="en-US" sz="5400" baseline="30000" dirty="0">
                <a:solidFill>
                  <a:schemeClr val="accent5">
                    <a:lumMod val="10000"/>
                  </a:schemeClr>
                </a:solidFill>
                <a:latin typeface="Arial"/>
                <a:cs typeface="Arial"/>
              </a:rPr>
              <a:t>Additional phone calls are often needed to clarify orders and plan of care for </a:t>
            </a:r>
            <a:r>
              <a:rPr lang="en-US" sz="5400" baseline="30000" dirty="0" smtClean="0">
                <a:solidFill>
                  <a:schemeClr val="accent5">
                    <a:lumMod val="10000"/>
                  </a:schemeClr>
                </a:solidFill>
                <a:latin typeface="Arial"/>
                <a:cs typeface="Arial"/>
              </a:rPr>
              <a:t>patients, increasing</a:t>
            </a:r>
            <a:r>
              <a:rPr lang="en-US" sz="5400" baseline="30000" dirty="0">
                <a:solidFill>
                  <a:schemeClr val="accent5">
                    <a:lumMod val="10000"/>
                  </a:schemeClr>
                </a:solidFill>
                <a:latin typeface="Arial"/>
                <a:cs typeface="Arial"/>
              </a:rPr>
              <a:t> workloads, delayed treatment, phone fatigue for nurses and providers.</a:t>
            </a:r>
          </a:p>
          <a:p>
            <a:pPr marL="342900" indent="-342900" defTabSz="2508062">
              <a:lnSpc>
                <a:spcPct val="95000"/>
              </a:lnSpc>
              <a:buFont typeface="Arial,Sans-Serif" panose="05000000000000000000" pitchFamily="2" charset="2"/>
              <a:buChar char="•"/>
              <a:defRPr/>
            </a:pPr>
            <a:r>
              <a:rPr lang="en-US" sz="5400" baseline="30000" dirty="0">
                <a:solidFill>
                  <a:schemeClr val="accent5">
                    <a:lumMod val="10000"/>
                  </a:schemeClr>
                </a:solidFill>
                <a:latin typeface="Arial"/>
                <a:cs typeface="Arial"/>
              </a:rPr>
              <a:t>The goal of this project is to find the most effective and consistent long-term tool to increase nurse-physician team communication and to implement it on at least 1 unit at the Omaha VA Medical Center.</a:t>
            </a:r>
          </a:p>
          <a:p>
            <a:pPr marL="342900" indent="-342900" defTabSz="2508062">
              <a:lnSpc>
                <a:spcPct val="95000"/>
              </a:lnSpc>
              <a:buFont typeface="Arial,Sans-Serif" panose="05000000000000000000" pitchFamily="2" charset="2"/>
              <a:buChar char="•"/>
              <a:defRPr/>
            </a:pPr>
            <a:endParaRPr lang="en-US" sz="5400" baseline="30000" dirty="0">
              <a:solidFill>
                <a:schemeClr val="accent5">
                  <a:lumMod val="10000"/>
                </a:schemeClr>
              </a:solidFill>
              <a:latin typeface="Arial"/>
              <a:ea typeface="+mn-lt"/>
              <a:cs typeface="Arial"/>
            </a:endParaRPr>
          </a:p>
        </p:txBody>
      </p:sp>
      <p:sp>
        <p:nvSpPr>
          <p:cNvPr id="2060" name="Rectangle 29"/>
          <p:cNvSpPr>
            <a:spLocks noChangeArrowheads="1"/>
          </p:cNvSpPr>
          <p:nvPr/>
        </p:nvSpPr>
        <p:spPr bwMode="auto">
          <a:xfrm>
            <a:off x="30022800" y="26746202"/>
            <a:ext cx="13868400" cy="677096"/>
          </a:xfrm>
          <a:prstGeom prst="rect">
            <a:avLst/>
          </a:prstGeom>
          <a:noFill/>
          <a:ln w="9525">
            <a:noFill/>
            <a:miter lim="800000"/>
            <a:headEnd/>
            <a:tailEnd/>
          </a:ln>
        </p:spPr>
        <p:txBody>
          <a:bodyPr lIns="91428" tIns="45714" rIns="91428" bIns="45714">
            <a:spAutoFit/>
          </a:bodyPr>
          <a:lstStyle/>
          <a:p>
            <a:endParaRPr lang="en-US"/>
          </a:p>
        </p:txBody>
      </p:sp>
      <p:sp>
        <p:nvSpPr>
          <p:cNvPr id="2061" name="Rectangle 30"/>
          <p:cNvSpPr>
            <a:spLocks noChangeArrowheads="1"/>
          </p:cNvSpPr>
          <p:nvPr/>
        </p:nvSpPr>
        <p:spPr bwMode="auto">
          <a:xfrm>
            <a:off x="30099000" y="9138540"/>
            <a:ext cx="13792200" cy="1261872"/>
          </a:xfrm>
          <a:prstGeom prst="rect">
            <a:avLst/>
          </a:prstGeom>
          <a:noFill/>
          <a:ln w="9525">
            <a:noFill/>
            <a:miter lim="800000"/>
            <a:headEnd/>
            <a:tailEnd/>
          </a:ln>
        </p:spPr>
        <p:txBody>
          <a:bodyPr lIns="91428" tIns="45714" rIns="91428" bIns="45714" anchor="ctr">
            <a:spAutoFit/>
          </a:bodyPr>
          <a:lstStyle/>
          <a:p>
            <a:pPr algn="ctr"/>
            <a:endParaRPr lang="en-US"/>
          </a:p>
          <a:p>
            <a:pPr algn="ctr"/>
            <a:endParaRPr lang="en-US"/>
          </a:p>
        </p:txBody>
      </p:sp>
      <p:sp>
        <p:nvSpPr>
          <p:cNvPr id="4" name="Rectangle 19"/>
          <p:cNvSpPr>
            <a:spLocks noChangeArrowheads="1"/>
          </p:cNvSpPr>
          <p:nvPr/>
        </p:nvSpPr>
        <p:spPr bwMode="auto">
          <a:xfrm>
            <a:off x="14878112" y="5527534"/>
            <a:ext cx="13524469"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cs typeface="+mn-cs"/>
              </a:rPr>
              <a:t>Data Analysis/Results</a:t>
            </a:r>
          </a:p>
        </p:txBody>
      </p:sp>
      <p:sp>
        <p:nvSpPr>
          <p:cNvPr id="2063" name="Text Box 24"/>
          <p:cNvSpPr txBox="1">
            <a:spLocks noChangeArrowheads="1"/>
          </p:cNvSpPr>
          <p:nvPr/>
        </p:nvSpPr>
        <p:spPr bwMode="auto">
          <a:xfrm>
            <a:off x="29312721" y="25076603"/>
            <a:ext cx="13868400" cy="5940076"/>
          </a:xfrm>
          <a:prstGeom prst="rect">
            <a:avLst/>
          </a:prstGeom>
          <a:noFill/>
          <a:ln w="9525">
            <a:noFill/>
            <a:miter lim="800000"/>
            <a:headEnd/>
            <a:tailEnd/>
          </a:ln>
        </p:spPr>
        <p:txBody>
          <a:bodyPr wrap="square" lIns="91428" tIns="45714" rIns="91428" bIns="45714" anchor="t">
            <a:spAutoFit/>
          </a:bodyPr>
          <a:lstStyle/>
          <a:p>
            <a:pPr marL="571500" indent="-571500">
              <a:buFont typeface="Arial" panose="020B0604020202020204" pitchFamily="34" charset="0"/>
              <a:buChar char="•"/>
            </a:pPr>
            <a:r>
              <a:rPr lang="en-US">
                <a:solidFill>
                  <a:schemeClr val="accent5">
                    <a:lumMod val="10000"/>
                  </a:schemeClr>
                </a:solidFill>
                <a:latin typeface="Arial"/>
                <a:cs typeface="Arial"/>
              </a:rPr>
              <a:t>We recommend the continued use of this tool to further evaluate its effects on interdisciplinary communication.</a:t>
            </a:r>
            <a:endParaRPr lang="en-US">
              <a:solidFill>
                <a:schemeClr val="accent5">
                  <a:lumMod val="10000"/>
                </a:schemeClr>
              </a:solidFill>
            </a:endParaRPr>
          </a:p>
          <a:p>
            <a:pPr marL="571500" indent="-571500">
              <a:buFont typeface="Arial" panose="020B0604020202020204" pitchFamily="34" charset="0"/>
              <a:buChar char="•"/>
            </a:pPr>
            <a:r>
              <a:rPr lang="en-US">
                <a:solidFill>
                  <a:schemeClr val="accent5">
                    <a:lumMod val="10000"/>
                  </a:schemeClr>
                </a:solidFill>
                <a:latin typeface="Arial"/>
                <a:cs typeface="Arial"/>
              </a:rPr>
              <a:t>We would recommend pictures be mandatory if trial is to continue.</a:t>
            </a:r>
          </a:p>
          <a:p>
            <a:pPr marL="571500" indent="-571500">
              <a:buFont typeface="Arial" panose="020B0604020202020204" pitchFamily="34" charset="0"/>
              <a:buChar char="•"/>
            </a:pPr>
            <a:r>
              <a:rPr lang="en-US">
                <a:solidFill>
                  <a:schemeClr val="accent5">
                    <a:lumMod val="10000"/>
                  </a:schemeClr>
                </a:solidFill>
                <a:latin typeface="Arial"/>
                <a:cs typeface="Arial"/>
              </a:rPr>
              <a:t>We support implementing this on all three med-surg floors for consistency and continuity for physician teams.</a:t>
            </a:r>
          </a:p>
          <a:p>
            <a:pPr marL="571500" indent="-571500">
              <a:buFont typeface="Arial" panose="020B0604020202020204" pitchFamily="34" charset="0"/>
              <a:buChar char="•"/>
            </a:pPr>
            <a:r>
              <a:rPr lang="en-US">
                <a:solidFill>
                  <a:schemeClr val="accent5">
                    <a:lumMod val="10000"/>
                  </a:schemeClr>
                </a:solidFill>
                <a:latin typeface="Arial"/>
                <a:cs typeface="Arial"/>
              </a:rPr>
              <a:t>After a larger trial across all the med/surg floors, we believe there would be enough positive data to roll this tool out hospital wide.</a:t>
            </a:r>
          </a:p>
          <a:p>
            <a:r>
              <a:rPr lang="en-US">
                <a:solidFill>
                  <a:schemeClr val="accent5">
                    <a:lumMod val="10000"/>
                  </a:schemeClr>
                </a:solidFill>
                <a:latin typeface="Arial"/>
                <a:cs typeface="Arial"/>
              </a:rPr>
              <a:t> </a:t>
            </a:r>
          </a:p>
        </p:txBody>
      </p:sp>
      <p:pic>
        <p:nvPicPr>
          <p:cNvPr id="5" name="Picture 4">
            <a:extLst>
              <a:ext uri="{FF2B5EF4-FFF2-40B4-BE49-F238E27FC236}">
                <a16:creationId xmlns:a16="http://schemas.microsoft.com/office/drawing/2014/main" id="{9A74010A-F5C9-43F5-9AC7-87CC459494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89" y="1354961"/>
            <a:ext cx="12739221" cy="3112009"/>
          </a:xfrm>
          <a:prstGeom prst="rect">
            <a:avLst/>
          </a:prstGeom>
        </p:spPr>
      </p:pic>
      <p:pic>
        <p:nvPicPr>
          <p:cNvPr id="15" name="Picture 4">
            <a:extLst>
              <a:ext uri="{FF2B5EF4-FFF2-40B4-BE49-F238E27FC236}">
                <a16:creationId xmlns:a16="http://schemas.microsoft.com/office/drawing/2014/main" id="{1446B9AF-3463-4AF7-99DD-EC531D98395C}"/>
              </a:ext>
            </a:extLst>
          </p:cNvPr>
          <p:cNvPicPr>
            <a:picLocks noChangeAspect="1"/>
          </p:cNvPicPr>
          <p:nvPr/>
        </p:nvPicPr>
        <p:blipFill>
          <a:blip r:embed="rId4"/>
          <a:stretch>
            <a:fillRect/>
          </a:stretch>
        </p:blipFill>
        <p:spPr>
          <a:xfrm>
            <a:off x="35808152" y="3146727"/>
            <a:ext cx="7621463" cy="2162696"/>
          </a:xfrm>
          <a:prstGeom prst="rect">
            <a:avLst/>
          </a:prstGeom>
        </p:spPr>
      </p:pic>
      <p:pic>
        <p:nvPicPr>
          <p:cNvPr id="17" name="Picture 9">
            <a:extLst>
              <a:ext uri="{FF2B5EF4-FFF2-40B4-BE49-F238E27FC236}">
                <a16:creationId xmlns:a16="http://schemas.microsoft.com/office/drawing/2014/main" id="{2C3C9549-DDC2-4FCF-A550-ED78B5C6A6F1}"/>
              </a:ext>
            </a:extLst>
          </p:cNvPr>
          <p:cNvPicPr>
            <a:picLocks noChangeAspect="1"/>
          </p:cNvPicPr>
          <p:nvPr/>
        </p:nvPicPr>
        <p:blipFill>
          <a:blip r:embed="rId5"/>
          <a:stretch>
            <a:fillRect/>
          </a:stretch>
        </p:blipFill>
        <p:spPr>
          <a:xfrm>
            <a:off x="39183092" y="352181"/>
            <a:ext cx="4246523" cy="2561214"/>
          </a:xfrm>
          <a:prstGeom prst="rect">
            <a:avLst/>
          </a:prstGeom>
        </p:spPr>
      </p:pic>
      <p:sp>
        <p:nvSpPr>
          <p:cNvPr id="18" name="Rectangle 17">
            <a:extLst>
              <a:ext uri="{FF2B5EF4-FFF2-40B4-BE49-F238E27FC236}">
                <a16:creationId xmlns:a16="http://schemas.microsoft.com/office/drawing/2014/main" id="{C07AF2DF-62B5-433E-A5FB-518228CD93B9}"/>
              </a:ext>
            </a:extLst>
          </p:cNvPr>
          <p:cNvSpPr>
            <a:spLocks noChangeArrowheads="1"/>
          </p:cNvSpPr>
          <p:nvPr/>
        </p:nvSpPr>
        <p:spPr bwMode="auto">
          <a:xfrm>
            <a:off x="374697" y="17033361"/>
            <a:ext cx="14380394"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cs typeface="+mn-cs"/>
              </a:rPr>
              <a:t>PICOT</a:t>
            </a:r>
          </a:p>
        </p:txBody>
      </p:sp>
      <p:sp>
        <p:nvSpPr>
          <p:cNvPr id="19" name="Rectangle 17">
            <a:extLst>
              <a:ext uri="{FF2B5EF4-FFF2-40B4-BE49-F238E27FC236}">
                <a16:creationId xmlns:a16="http://schemas.microsoft.com/office/drawing/2014/main" id="{F46D7149-8FAA-4823-B3F4-1C96D122ACC4}"/>
              </a:ext>
            </a:extLst>
          </p:cNvPr>
          <p:cNvSpPr>
            <a:spLocks noChangeArrowheads="1"/>
          </p:cNvSpPr>
          <p:nvPr/>
        </p:nvSpPr>
        <p:spPr bwMode="auto">
          <a:xfrm>
            <a:off x="29243571" y="16809967"/>
            <a:ext cx="14305931"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cs typeface="+mn-cs"/>
              </a:rPr>
              <a:t>Discussion</a:t>
            </a:r>
          </a:p>
        </p:txBody>
      </p:sp>
      <p:sp>
        <p:nvSpPr>
          <p:cNvPr id="20" name="Text Box 35">
            <a:extLst>
              <a:ext uri="{FF2B5EF4-FFF2-40B4-BE49-F238E27FC236}">
                <a16:creationId xmlns:a16="http://schemas.microsoft.com/office/drawing/2014/main" id="{88FD145C-8135-435B-B881-7F67D96B86E1}"/>
              </a:ext>
            </a:extLst>
          </p:cNvPr>
          <p:cNvSpPr txBox="1">
            <a:spLocks noChangeArrowheads="1"/>
          </p:cNvSpPr>
          <p:nvPr/>
        </p:nvSpPr>
        <p:spPr bwMode="auto">
          <a:xfrm>
            <a:off x="721762" y="18390409"/>
            <a:ext cx="13535024" cy="3340418"/>
          </a:xfrm>
          <a:prstGeom prst="rect">
            <a:avLst/>
          </a:prstGeom>
          <a:noFill/>
          <a:ln w="9525">
            <a:noFill/>
            <a:miter lim="800000"/>
            <a:headEnd/>
            <a:tailEnd/>
          </a:ln>
        </p:spPr>
        <p:txBody>
          <a:bodyPr lIns="171430" tIns="85715" rIns="171430" bIns="85715" anchor="t"/>
          <a:lstStyle/>
          <a:p>
            <a:r>
              <a:rPr lang="en-US" sz="3600">
                <a:solidFill>
                  <a:schemeClr val="accent5">
                    <a:lumMod val="10000"/>
                  </a:schemeClr>
                </a:solidFill>
              </a:rPr>
              <a:t>On a 22-bed medical-surgical floor at an Inpatient Veterans Hospital, how does implementation of a nurse-physician rounding tool affect nurse-physician communication satisfaction as compared to no use of the rounding tool over a 1-month pilot trial? </a:t>
            </a:r>
          </a:p>
        </p:txBody>
      </p:sp>
      <p:sp>
        <p:nvSpPr>
          <p:cNvPr id="21" name="Rectangle 20">
            <a:extLst>
              <a:ext uri="{FF2B5EF4-FFF2-40B4-BE49-F238E27FC236}">
                <a16:creationId xmlns:a16="http://schemas.microsoft.com/office/drawing/2014/main" id="{12BBC074-6B40-4562-8060-FC4AEA96749F}"/>
              </a:ext>
            </a:extLst>
          </p:cNvPr>
          <p:cNvSpPr>
            <a:spLocks noChangeArrowheads="1"/>
          </p:cNvSpPr>
          <p:nvPr/>
        </p:nvSpPr>
        <p:spPr bwMode="auto">
          <a:xfrm>
            <a:off x="419259" y="21417523"/>
            <a:ext cx="14335832"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cs typeface="+mn-cs"/>
              </a:rPr>
              <a:t>Methods and </a:t>
            </a:r>
            <a:r>
              <a:rPr lang="en-US" sz="6000" b="1">
                <a:cs typeface="+mn-cs"/>
              </a:rPr>
              <a:t>Procedure</a:t>
            </a:r>
            <a:endParaRPr lang="en-US" sz="5500" b="1">
              <a:cs typeface="+mn-cs"/>
            </a:endParaRPr>
          </a:p>
        </p:txBody>
      </p:sp>
      <p:sp>
        <p:nvSpPr>
          <p:cNvPr id="22" name="Text Box 35">
            <a:extLst>
              <a:ext uri="{FF2B5EF4-FFF2-40B4-BE49-F238E27FC236}">
                <a16:creationId xmlns:a16="http://schemas.microsoft.com/office/drawing/2014/main" id="{F0DF2CCA-DA9F-4D63-897C-3FFD7780911C}"/>
              </a:ext>
            </a:extLst>
          </p:cNvPr>
          <p:cNvSpPr txBox="1">
            <a:spLocks noChangeArrowheads="1"/>
          </p:cNvSpPr>
          <p:nvPr/>
        </p:nvSpPr>
        <p:spPr bwMode="auto">
          <a:xfrm>
            <a:off x="223935" y="22789123"/>
            <a:ext cx="14654177" cy="10129277"/>
          </a:xfrm>
          <a:prstGeom prst="rect">
            <a:avLst/>
          </a:prstGeom>
          <a:noFill/>
          <a:ln w="9525">
            <a:noFill/>
            <a:miter lim="800000"/>
            <a:headEnd/>
            <a:tailEnd/>
          </a:ln>
        </p:spPr>
        <p:txBody>
          <a:bodyPr lIns="171430" tIns="85715" rIns="171430" bIns="85715" numCol="2" anchor="t"/>
          <a:lstStyle/>
          <a:p>
            <a:r>
              <a:rPr lang="en-US" sz="3400" b="1">
                <a:solidFill>
                  <a:schemeClr val="accent5">
                    <a:lumMod val="10000"/>
                  </a:schemeClr>
                </a:solidFill>
                <a:latin typeface="Arial"/>
                <a:cs typeface="Arial"/>
              </a:rPr>
              <a:t>Quality Improvement design for this research project is the Plan-Do-Study-Act (PDSA) Model.</a:t>
            </a:r>
          </a:p>
          <a:p>
            <a:endParaRPr lang="en-US" sz="3400">
              <a:solidFill>
                <a:schemeClr val="accent5">
                  <a:lumMod val="10000"/>
                </a:schemeClr>
              </a:solidFill>
              <a:latin typeface="Arial"/>
            </a:endParaRPr>
          </a:p>
          <a:p>
            <a:pPr marL="342900" indent="-342900">
              <a:buFont typeface="Arial" panose="020B0604020202020204" pitchFamily="34" charset="0"/>
              <a:buChar char="•"/>
            </a:pPr>
            <a:r>
              <a:rPr lang="en-US" sz="3400">
                <a:solidFill>
                  <a:schemeClr val="accent5">
                    <a:lumMod val="10000"/>
                  </a:schemeClr>
                </a:solidFill>
                <a:latin typeface="Arial"/>
                <a:cs typeface="Arial"/>
              </a:rPr>
              <a:t>(</a:t>
            </a:r>
            <a:r>
              <a:rPr lang="en-US" sz="3400" b="1">
                <a:solidFill>
                  <a:schemeClr val="accent5">
                    <a:lumMod val="10000"/>
                  </a:schemeClr>
                </a:solidFill>
                <a:latin typeface="Arial"/>
                <a:cs typeface="Arial"/>
              </a:rPr>
              <a:t>P</a:t>
            </a:r>
            <a:r>
              <a:rPr lang="en-US" sz="3400">
                <a:solidFill>
                  <a:schemeClr val="accent5">
                    <a:lumMod val="10000"/>
                  </a:schemeClr>
                </a:solidFill>
                <a:latin typeface="Arial"/>
                <a:cs typeface="Arial"/>
              </a:rPr>
              <a:t>) Pre-intervention survey to determine nurse &amp; physician perceptions of current levels of interdisciplinary communication, teamwork, efficiency and timeliness of the coordination of patient care.</a:t>
            </a:r>
            <a:endParaRPr lang="en-US" sz="3400">
              <a:solidFill>
                <a:schemeClr val="accent5">
                  <a:lumMod val="10000"/>
                </a:schemeClr>
              </a:solidFill>
              <a:latin typeface="Arial"/>
            </a:endParaRPr>
          </a:p>
          <a:p>
            <a:pPr marL="342900" indent="-342900">
              <a:buFont typeface="Arial" panose="020B0604020202020204" pitchFamily="34" charset="0"/>
              <a:buChar char="•"/>
            </a:pPr>
            <a:r>
              <a:rPr lang="en-US" sz="3400">
                <a:solidFill>
                  <a:schemeClr val="accent5">
                    <a:lumMod val="10000"/>
                  </a:schemeClr>
                </a:solidFill>
                <a:latin typeface="Arial"/>
                <a:cs typeface="Arial"/>
              </a:rPr>
              <a:t>(</a:t>
            </a:r>
            <a:r>
              <a:rPr lang="en-US" sz="3400" b="1">
                <a:solidFill>
                  <a:schemeClr val="accent5">
                    <a:lumMod val="10000"/>
                  </a:schemeClr>
                </a:solidFill>
                <a:latin typeface="Arial"/>
                <a:cs typeface="Arial"/>
              </a:rPr>
              <a:t>D</a:t>
            </a:r>
            <a:r>
              <a:rPr lang="en-US" sz="3400">
                <a:solidFill>
                  <a:schemeClr val="accent5">
                    <a:lumMod val="10000"/>
                  </a:schemeClr>
                </a:solidFill>
                <a:latin typeface="Arial"/>
                <a:cs typeface="Arial"/>
              </a:rPr>
              <a:t>) Implementation of a rounding tool to improve interdisciplinary communication: utilize daily postings of patient door signs with nurse phone numbers as an invitation for physicians to include nurses on patient rounding and critical update calls.  </a:t>
            </a:r>
            <a:endParaRPr lang="en-US" sz="3400">
              <a:solidFill>
                <a:schemeClr val="accent5">
                  <a:lumMod val="10000"/>
                </a:schemeClr>
              </a:solidFill>
              <a:latin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endParaRPr lang="en-US" sz="3400">
              <a:solidFill>
                <a:schemeClr val="accent5">
                  <a:lumMod val="10000"/>
                </a:schemeClr>
              </a:solidFill>
              <a:latin typeface="Arial"/>
              <a:cs typeface="Arial"/>
            </a:endParaRPr>
          </a:p>
          <a:p>
            <a:pPr marL="342900" indent="-342900">
              <a:buFont typeface="Arial" panose="020B0604020202020204" pitchFamily="34" charset="0"/>
              <a:buChar char="•"/>
            </a:pPr>
            <a:r>
              <a:rPr lang="en-US" sz="3400">
                <a:solidFill>
                  <a:schemeClr val="accent5">
                    <a:lumMod val="10000"/>
                  </a:schemeClr>
                </a:solidFill>
                <a:latin typeface="Arial"/>
                <a:cs typeface="Arial"/>
              </a:rPr>
              <a:t>(</a:t>
            </a:r>
            <a:r>
              <a:rPr lang="en-US" sz="3400" b="1">
                <a:solidFill>
                  <a:schemeClr val="accent5">
                    <a:lumMod val="10000"/>
                  </a:schemeClr>
                </a:solidFill>
                <a:latin typeface="Arial"/>
                <a:cs typeface="Arial"/>
              </a:rPr>
              <a:t>S</a:t>
            </a:r>
            <a:r>
              <a:rPr lang="en-US" sz="3400">
                <a:solidFill>
                  <a:schemeClr val="accent5">
                    <a:lumMod val="10000"/>
                  </a:schemeClr>
                </a:solidFill>
                <a:latin typeface="Arial"/>
                <a:cs typeface="Arial"/>
              </a:rPr>
              <a:t>) Post-intervention survey to determine any changes in nurse &amp; physician perceptions.</a:t>
            </a:r>
          </a:p>
          <a:p>
            <a:pPr marL="342900" indent="-342900">
              <a:buFont typeface="Arial" panose="020B0604020202020204" pitchFamily="34" charset="0"/>
              <a:buChar char="•"/>
            </a:pPr>
            <a:r>
              <a:rPr lang="en-US" sz="3400">
                <a:solidFill>
                  <a:schemeClr val="accent5">
                    <a:lumMod val="10000"/>
                  </a:schemeClr>
                </a:solidFill>
                <a:latin typeface="Arial"/>
                <a:cs typeface="Arial"/>
              </a:rPr>
              <a:t>(</a:t>
            </a:r>
            <a:r>
              <a:rPr lang="en-US" sz="3400" b="1">
                <a:solidFill>
                  <a:schemeClr val="accent5">
                    <a:lumMod val="10000"/>
                  </a:schemeClr>
                </a:solidFill>
                <a:latin typeface="Arial"/>
                <a:cs typeface="Arial"/>
              </a:rPr>
              <a:t>A</a:t>
            </a:r>
            <a:r>
              <a:rPr lang="en-US" sz="3400">
                <a:solidFill>
                  <a:schemeClr val="accent5">
                    <a:lumMod val="10000"/>
                  </a:schemeClr>
                </a:solidFill>
                <a:latin typeface="Arial"/>
                <a:cs typeface="Arial"/>
              </a:rPr>
              <a:t>) Analyze results: Identify barriers and  suggestions for improving physician- nurse communication using the tool. </a:t>
            </a:r>
            <a:endParaRPr lang="en-US" sz="3400">
              <a:solidFill>
                <a:schemeClr val="accent5">
                  <a:lumMod val="10000"/>
                </a:schemeClr>
              </a:solidFill>
              <a:latin typeface="Arial"/>
            </a:endParaRPr>
          </a:p>
          <a:p>
            <a:pPr marL="342900" indent="-342900">
              <a:buFont typeface="Arial" panose="020B0604020202020204" pitchFamily="34" charset="0"/>
              <a:buChar char="•"/>
            </a:pPr>
            <a:endParaRPr lang="en-US" sz="3200">
              <a:solidFill>
                <a:schemeClr val="tx2"/>
              </a:solidFill>
              <a:cs typeface="Arial"/>
            </a:endParaRPr>
          </a:p>
          <a:p>
            <a:endParaRPr lang="en-US" sz="3200">
              <a:solidFill>
                <a:schemeClr val="tx2"/>
              </a:solidFill>
              <a:cs typeface="Arial"/>
            </a:endParaRPr>
          </a:p>
          <a:p>
            <a:pPr defTabSz="4703199">
              <a:spcBef>
                <a:spcPct val="50000"/>
              </a:spcBef>
              <a:defRPr/>
            </a:pPr>
            <a:endParaRPr lang="en-US" sz="4300">
              <a:solidFill>
                <a:schemeClr val="tx2"/>
              </a:solidFill>
            </a:endParaRPr>
          </a:p>
        </p:txBody>
      </p:sp>
      <p:sp>
        <p:nvSpPr>
          <p:cNvPr id="23" name="Rectangle 19">
            <a:extLst>
              <a:ext uri="{FF2B5EF4-FFF2-40B4-BE49-F238E27FC236}">
                <a16:creationId xmlns:a16="http://schemas.microsoft.com/office/drawing/2014/main" id="{E778BBAB-A0D5-4E58-8174-D5DB15A3319C}"/>
              </a:ext>
            </a:extLst>
          </p:cNvPr>
          <p:cNvSpPr>
            <a:spLocks noChangeArrowheads="1"/>
          </p:cNvSpPr>
          <p:nvPr/>
        </p:nvSpPr>
        <p:spPr bwMode="auto">
          <a:xfrm>
            <a:off x="29404698" y="30330879"/>
            <a:ext cx="14144804"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a:cs typeface="+mn-cs"/>
              </a:rPr>
              <a:t>References</a:t>
            </a:r>
          </a:p>
        </p:txBody>
      </p:sp>
      <p:sp>
        <p:nvSpPr>
          <p:cNvPr id="24" name="Text Box 24">
            <a:extLst>
              <a:ext uri="{FF2B5EF4-FFF2-40B4-BE49-F238E27FC236}">
                <a16:creationId xmlns:a16="http://schemas.microsoft.com/office/drawing/2014/main" id="{E26AC83E-D133-4CD0-B862-E5BB401AD8D2}"/>
              </a:ext>
            </a:extLst>
          </p:cNvPr>
          <p:cNvSpPr txBox="1">
            <a:spLocks noChangeArrowheads="1"/>
          </p:cNvSpPr>
          <p:nvPr/>
        </p:nvSpPr>
        <p:spPr bwMode="auto">
          <a:xfrm>
            <a:off x="29797752" y="31783603"/>
            <a:ext cx="13631863" cy="677096"/>
          </a:xfrm>
          <a:prstGeom prst="rect">
            <a:avLst/>
          </a:prstGeom>
          <a:noFill/>
          <a:ln w="9525">
            <a:noFill/>
            <a:miter lim="800000"/>
            <a:headEnd/>
            <a:tailEnd/>
          </a:ln>
        </p:spPr>
        <p:txBody>
          <a:bodyPr wrap="square" lIns="91428" tIns="45714" rIns="91428" bIns="45714" anchor="t">
            <a:spAutoFit/>
          </a:bodyPr>
          <a:lstStyle/>
          <a:p>
            <a:pPr algn="ctr"/>
            <a:r>
              <a:rPr lang="en-US">
                <a:solidFill>
                  <a:schemeClr val="accent5">
                    <a:lumMod val="10000"/>
                  </a:schemeClr>
                </a:solidFill>
                <a:latin typeface="Arial"/>
                <a:cs typeface="Arial"/>
              </a:rPr>
              <a:t>Available upon request</a:t>
            </a:r>
          </a:p>
        </p:txBody>
      </p:sp>
      <p:pic>
        <p:nvPicPr>
          <p:cNvPr id="25" name="Picture 9">
            <a:extLst>
              <a:ext uri="{FF2B5EF4-FFF2-40B4-BE49-F238E27FC236}">
                <a16:creationId xmlns:a16="http://schemas.microsoft.com/office/drawing/2014/main" id="{B87F3A4C-0F96-4892-9A76-B0DC05531D34}"/>
              </a:ext>
            </a:extLst>
          </p:cNvPr>
          <p:cNvPicPr>
            <a:picLocks noChangeAspect="1"/>
          </p:cNvPicPr>
          <p:nvPr/>
        </p:nvPicPr>
        <p:blipFill>
          <a:blip r:embed="rId6"/>
          <a:stretch>
            <a:fillRect/>
          </a:stretch>
        </p:blipFill>
        <p:spPr>
          <a:xfrm>
            <a:off x="7599777" y="22894072"/>
            <a:ext cx="7161617" cy="4496794"/>
          </a:xfrm>
          <a:prstGeom prst="rect">
            <a:avLst/>
          </a:prstGeom>
        </p:spPr>
      </p:pic>
      <p:pic>
        <p:nvPicPr>
          <p:cNvPr id="2" name="Picture 2">
            <a:extLst>
              <a:ext uri="{FF2B5EF4-FFF2-40B4-BE49-F238E27FC236}">
                <a16:creationId xmlns:a16="http://schemas.microsoft.com/office/drawing/2014/main" id="{6B42641D-CCF4-4792-A430-31F6AA6523D7}"/>
              </a:ext>
            </a:extLst>
          </p:cNvPr>
          <p:cNvPicPr>
            <a:picLocks noChangeAspect="1"/>
          </p:cNvPicPr>
          <p:nvPr/>
        </p:nvPicPr>
        <p:blipFill>
          <a:blip r:embed="rId7"/>
          <a:stretch>
            <a:fillRect/>
          </a:stretch>
        </p:blipFill>
        <p:spPr>
          <a:xfrm>
            <a:off x="15166926" y="16505634"/>
            <a:ext cx="11861606" cy="6755432"/>
          </a:xfrm>
          <a:prstGeom prst="rect">
            <a:avLst/>
          </a:prstGeom>
        </p:spPr>
      </p:pic>
      <p:pic>
        <p:nvPicPr>
          <p:cNvPr id="3" name="Picture 5">
            <a:extLst>
              <a:ext uri="{FF2B5EF4-FFF2-40B4-BE49-F238E27FC236}">
                <a16:creationId xmlns:a16="http://schemas.microsoft.com/office/drawing/2014/main" id="{3947777B-5839-4F04-9695-1FB4402B92B9}"/>
              </a:ext>
            </a:extLst>
          </p:cNvPr>
          <p:cNvPicPr>
            <a:picLocks noChangeAspect="1"/>
          </p:cNvPicPr>
          <p:nvPr/>
        </p:nvPicPr>
        <p:blipFill>
          <a:blip r:embed="rId8"/>
          <a:stretch>
            <a:fillRect/>
          </a:stretch>
        </p:blipFill>
        <p:spPr>
          <a:xfrm>
            <a:off x="15143575" y="9686523"/>
            <a:ext cx="11928115" cy="6755432"/>
          </a:xfrm>
          <a:prstGeom prst="rect">
            <a:avLst/>
          </a:prstGeom>
        </p:spPr>
      </p:pic>
      <p:pic>
        <p:nvPicPr>
          <p:cNvPr id="6" name="Picture 6">
            <a:extLst>
              <a:ext uri="{FF2B5EF4-FFF2-40B4-BE49-F238E27FC236}">
                <a16:creationId xmlns:a16="http://schemas.microsoft.com/office/drawing/2014/main" id="{C84521B9-57E0-4106-ACA3-41081BDDAA0D}"/>
              </a:ext>
            </a:extLst>
          </p:cNvPr>
          <p:cNvPicPr>
            <a:picLocks noChangeAspect="1"/>
          </p:cNvPicPr>
          <p:nvPr/>
        </p:nvPicPr>
        <p:blipFill>
          <a:blip r:embed="rId9"/>
          <a:stretch>
            <a:fillRect/>
          </a:stretch>
        </p:blipFill>
        <p:spPr>
          <a:xfrm>
            <a:off x="27879684" y="9323970"/>
            <a:ext cx="7694937" cy="7256257"/>
          </a:xfrm>
          <a:prstGeom prst="rect">
            <a:avLst/>
          </a:prstGeom>
        </p:spPr>
      </p:pic>
      <p:sp>
        <p:nvSpPr>
          <p:cNvPr id="7" name="TextBox 6">
            <a:extLst>
              <a:ext uri="{FF2B5EF4-FFF2-40B4-BE49-F238E27FC236}">
                <a16:creationId xmlns:a16="http://schemas.microsoft.com/office/drawing/2014/main" id="{757BCDE1-E75E-4657-9BB3-99FC400D2A7D}"/>
              </a:ext>
            </a:extLst>
          </p:cNvPr>
          <p:cNvSpPr txBox="1"/>
          <p:nvPr/>
        </p:nvSpPr>
        <p:spPr>
          <a:xfrm flipH="1">
            <a:off x="15728233" y="23754523"/>
            <a:ext cx="12674348" cy="7879080"/>
          </a:xfrm>
          <a:prstGeom prst="rect">
            <a:avLst/>
          </a:prstGeom>
          <a:noFill/>
        </p:spPr>
        <p:txBody>
          <a:bodyPr wrap="square" rtlCol="0">
            <a:spAutoFit/>
          </a:bodyPr>
          <a:lstStyle/>
          <a:p>
            <a:r>
              <a:rPr lang="en-US" sz="3600">
                <a:solidFill>
                  <a:srgbClr val="000000"/>
                </a:solidFill>
              </a:rPr>
              <a:t>Survey Questions:</a:t>
            </a:r>
          </a:p>
          <a:p>
            <a:pPr marL="1657240" lvl="2" indent="-742950">
              <a:buFont typeface="+mj-lt"/>
              <a:buAutoNum type="arabicPeriod"/>
            </a:pPr>
            <a:r>
              <a:rPr lang="en-US" sz="3600">
                <a:solidFill>
                  <a:srgbClr val="000000"/>
                </a:solidFill>
              </a:rPr>
              <a:t>Nurse-physician communication at the Omaha VA hospitals needs improvement.</a:t>
            </a:r>
          </a:p>
          <a:p>
            <a:pPr marL="1657240" lvl="2" indent="-742950">
              <a:buFont typeface="+mj-lt"/>
              <a:buAutoNum type="arabicPeriod"/>
            </a:pPr>
            <a:r>
              <a:rPr lang="en-US" sz="3600">
                <a:solidFill>
                  <a:srgbClr val="000000"/>
                </a:solidFill>
              </a:rPr>
              <a:t>Lack of nurse-physician communication has caused delays or errors in medication administration.</a:t>
            </a:r>
          </a:p>
          <a:p>
            <a:pPr marL="1657240" lvl="2" indent="-742950">
              <a:buFont typeface="+mj-lt"/>
              <a:buAutoNum type="arabicPeriod"/>
            </a:pPr>
            <a:r>
              <a:rPr lang="en-US" sz="3600">
                <a:solidFill>
                  <a:srgbClr val="000000"/>
                </a:solidFill>
              </a:rPr>
              <a:t>Lack of nurse-physician communication has caused delays in patient care or length of stay.</a:t>
            </a:r>
          </a:p>
          <a:p>
            <a:pPr marL="1657240" lvl="2" indent="-742950">
              <a:buFont typeface="+mj-lt"/>
              <a:buAutoNum type="arabicPeriod"/>
            </a:pPr>
            <a:r>
              <a:rPr lang="en-US" sz="3600">
                <a:solidFill>
                  <a:srgbClr val="000000"/>
                </a:solidFill>
              </a:rPr>
              <a:t>Nurses should be included in bedside rounds, when possible.</a:t>
            </a:r>
          </a:p>
          <a:p>
            <a:pPr marL="1657240" lvl="2" indent="-742950">
              <a:buFont typeface="+mj-lt"/>
              <a:buAutoNum type="arabicPeriod"/>
            </a:pPr>
            <a:r>
              <a:rPr lang="en-US" sz="3600">
                <a:solidFill>
                  <a:srgbClr val="000000"/>
                </a:solidFill>
              </a:rPr>
              <a:t>I would like to be informed when providers are performing rounds on the patients I am caring for.</a:t>
            </a:r>
          </a:p>
          <a:p>
            <a:pPr marL="1657240" lvl="2" indent="-742950">
              <a:buFont typeface="+mj-lt"/>
              <a:buAutoNum type="arabicPeriod"/>
            </a:pPr>
            <a:r>
              <a:rPr lang="en-US" sz="3600">
                <a:solidFill>
                  <a:srgbClr val="000000"/>
                </a:solidFill>
              </a:rPr>
              <a:t>I would like the provider to call throughout the day with any changes to the patient's plan of care.</a:t>
            </a:r>
          </a:p>
          <a:p>
            <a:pPr marL="571500" indent="-571500">
              <a:buFont typeface="Arial" panose="020B0604020202020204" pitchFamily="34" charset="0"/>
              <a:buChar char="•"/>
            </a:pPr>
            <a:endParaRPr lang="en-US">
              <a:solidFill>
                <a:srgbClr val="000000"/>
              </a:solidFill>
            </a:endParaRPr>
          </a:p>
        </p:txBody>
      </p:sp>
      <p:pic>
        <p:nvPicPr>
          <p:cNvPr id="8" name="Picture 8">
            <a:extLst>
              <a:ext uri="{FF2B5EF4-FFF2-40B4-BE49-F238E27FC236}">
                <a16:creationId xmlns:a16="http://schemas.microsoft.com/office/drawing/2014/main" id="{D0546799-6D54-4B7E-8D31-1B75674E702A}"/>
              </a:ext>
            </a:extLst>
          </p:cNvPr>
          <p:cNvPicPr>
            <a:picLocks noChangeAspect="1"/>
          </p:cNvPicPr>
          <p:nvPr/>
        </p:nvPicPr>
        <p:blipFill>
          <a:blip r:embed="rId10"/>
          <a:stretch>
            <a:fillRect/>
          </a:stretch>
        </p:blipFill>
        <p:spPr>
          <a:xfrm>
            <a:off x="35885442" y="9317276"/>
            <a:ext cx="7694937" cy="7220664"/>
          </a:xfrm>
          <a:prstGeom prst="rect">
            <a:avLst/>
          </a:prstGeom>
        </p:spPr>
      </p:pic>
      <p:sp>
        <p:nvSpPr>
          <p:cNvPr id="9" name="TextBox 8">
            <a:extLst>
              <a:ext uri="{FF2B5EF4-FFF2-40B4-BE49-F238E27FC236}">
                <a16:creationId xmlns:a16="http://schemas.microsoft.com/office/drawing/2014/main" id="{B40F837A-690B-40AD-8289-7450F705F8D5}"/>
              </a:ext>
            </a:extLst>
          </p:cNvPr>
          <p:cNvSpPr txBox="1"/>
          <p:nvPr/>
        </p:nvSpPr>
        <p:spPr>
          <a:xfrm>
            <a:off x="29922650" y="6780341"/>
            <a:ext cx="13605553" cy="2409570"/>
          </a:xfrm>
          <a:prstGeom prst="rect">
            <a:avLst/>
          </a:prstGeom>
          <a:noFill/>
        </p:spPr>
        <p:txBody>
          <a:bodyPr wrap="square" rtlCol="0">
            <a:spAutoFit/>
          </a:bodyPr>
          <a:lstStyle/>
          <a:p>
            <a:pPr defTabSz="4703199">
              <a:lnSpc>
                <a:spcPts val="4560"/>
              </a:lnSpc>
              <a:spcBef>
                <a:spcPts val="0"/>
              </a:spcBef>
              <a:defRPr/>
            </a:pPr>
            <a:r>
              <a:rPr lang="en-US" sz="3600">
                <a:solidFill>
                  <a:schemeClr val="accent5">
                    <a:lumMod val="10000"/>
                  </a:schemeClr>
                </a:solidFill>
                <a:latin typeface="Arial"/>
                <a:cs typeface="Arial"/>
              </a:rPr>
              <a:t> Post-Survey Results:</a:t>
            </a:r>
            <a:endParaRPr lang="en-US">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r>
              <a:rPr lang="en-US" sz="3600">
                <a:solidFill>
                  <a:schemeClr val="accent5">
                    <a:lumMod val="10000"/>
                  </a:schemeClr>
                </a:solidFill>
                <a:latin typeface="Arial"/>
                <a:cs typeface="Arial"/>
              </a:rPr>
              <a:t>Paper copies of post survey administered.</a:t>
            </a:r>
          </a:p>
          <a:p>
            <a:pPr marL="1028065" lvl="1" indent="-571500" defTabSz="4703199">
              <a:lnSpc>
                <a:spcPts val="4560"/>
              </a:lnSpc>
              <a:spcBef>
                <a:spcPts val="0"/>
              </a:spcBef>
              <a:buFont typeface="Arial" panose="020B0604020202020204" pitchFamily="34" charset="0"/>
              <a:buChar char="•"/>
              <a:defRPr/>
            </a:pPr>
            <a:r>
              <a:rPr lang="en-US" sz="3600">
                <a:solidFill>
                  <a:schemeClr val="accent5">
                    <a:lumMod val="10000"/>
                  </a:schemeClr>
                </a:solidFill>
                <a:latin typeface="Arial"/>
                <a:cs typeface="Arial"/>
              </a:rPr>
              <a:t>12 Providers on 7E Med-Surg, (11/12) 92% responded.</a:t>
            </a:r>
            <a:endParaRPr lang="en-US" sz="3600">
              <a:solidFill>
                <a:schemeClr val="accent5">
                  <a:lumMod val="10000"/>
                </a:schemeClr>
              </a:solidFill>
            </a:endParaRPr>
          </a:p>
          <a:p>
            <a:pPr marL="1028065" lvl="1" indent="-571500" defTabSz="4703199">
              <a:lnSpc>
                <a:spcPts val="4560"/>
              </a:lnSpc>
              <a:spcBef>
                <a:spcPts val="0"/>
              </a:spcBef>
              <a:buFont typeface="Arial" panose="020B0604020202020204" pitchFamily="34" charset="0"/>
              <a:buChar char="•"/>
              <a:defRPr/>
            </a:pPr>
            <a:r>
              <a:rPr lang="en-US" sz="3600">
                <a:solidFill>
                  <a:schemeClr val="accent5">
                    <a:lumMod val="10000"/>
                  </a:schemeClr>
                </a:solidFill>
                <a:latin typeface="Arial"/>
                <a:cs typeface="Arial"/>
              </a:rPr>
              <a:t>21 Nurses on 7E Med-Surg, (13/21) 62% responded.</a:t>
            </a:r>
            <a:endParaRPr lang="en-US"/>
          </a:p>
        </p:txBody>
      </p:sp>
    </p:spTree>
  </p:cSld>
  <p:clrMapOvr>
    <a:masterClrMapping/>
  </p:clrMapOvr>
</p:sld>
</file>

<file path=ppt/theme/theme1.xml><?xml version="1.0" encoding="utf-8"?>
<a:theme xmlns:a="http://schemas.openxmlformats.org/drawingml/2006/main" name="Default Design">
  <a:themeElements>
    <a:clrScheme name="VA NWIHCS">
      <a:dk1>
        <a:srgbClr val="003F72"/>
      </a:dk1>
      <a:lt1>
        <a:srgbClr val="0083BE"/>
      </a:lt1>
      <a:dk2>
        <a:srgbClr val="C6262E"/>
      </a:dk2>
      <a:lt2>
        <a:srgbClr val="772432"/>
      </a:lt2>
      <a:accent1>
        <a:srgbClr val="598527"/>
      </a:accent1>
      <a:accent2>
        <a:srgbClr val="F3CF45"/>
      </a:accent2>
      <a:accent3>
        <a:srgbClr val="F7955B"/>
      </a:accent3>
      <a:accent4>
        <a:srgbClr val="839097"/>
      </a:accent4>
      <a:accent5>
        <a:srgbClr val="DDDDDE"/>
      </a:accent5>
      <a:accent6>
        <a:srgbClr val="C2B48F"/>
      </a:accent6>
      <a:hlink>
        <a:srgbClr val="A3A96B"/>
      </a:hlink>
      <a:folHlink>
        <a:srgbClr val="006A7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703763" rtl="0" eaLnBrk="1" fontAlgn="base" latinLnBrk="0" hangingPunct="1">
          <a:lnSpc>
            <a:spcPct val="100000"/>
          </a:lnSpc>
          <a:spcBef>
            <a:spcPct val="0"/>
          </a:spcBef>
          <a:spcAft>
            <a:spcPct val="0"/>
          </a:spcAft>
          <a:buClrTx/>
          <a:buSzTx/>
          <a:buFontTx/>
          <a:buNone/>
          <a:tabLst/>
          <a:defRPr kumimoji="0" lang="en-US" sz="3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703763" rtl="0" eaLnBrk="1" fontAlgn="base" latinLnBrk="0" hangingPunct="1">
          <a:lnSpc>
            <a:spcPct val="100000"/>
          </a:lnSpc>
          <a:spcBef>
            <a:spcPct val="0"/>
          </a:spcBef>
          <a:spcAft>
            <a:spcPct val="0"/>
          </a:spcAft>
          <a:buClrTx/>
          <a:buSzTx/>
          <a:buFontTx/>
          <a:buNone/>
          <a:tabLst/>
          <a:defRPr kumimoji="0" lang="en-US" sz="3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458F69AEBED5F41AC48773D6FB91832" ma:contentTypeVersion="8" ma:contentTypeDescription="Create a new document." ma:contentTypeScope="" ma:versionID="f96690bfc7045ffa8ea0b59a1b5ca798">
  <xsd:schema xmlns:xsd="http://www.w3.org/2001/XMLSchema" xmlns:xs="http://www.w3.org/2001/XMLSchema" xmlns:p="http://schemas.microsoft.com/office/2006/metadata/properties" xmlns:ns2="0f04952f-0a6f-48a9-99ee-bf4f7dbbf9cb" xmlns:ns3="b3c844ce-a65c-4c22-b01e-a379c83a0eee" targetNamespace="http://schemas.microsoft.com/office/2006/metadata/properties" ma:root="true" ma:fieldsID="ed340d28e5b61e77508b6982e9a05613" ns2:_="" ns3:_="">
    <xsd:import namespace="0f04952f-0a6f-48a9-99ee-bf4f7dbbf9cb"/>
    <xsd:import namespace="b3c844ce-a65c-4c22-b01e-a379c83a0ee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04952f-0a6f-48a9-99ee-bf4f7dbbf9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c844ce-a65c-4c22-b01e-a379c83a0ee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7C6106-182B-4169-98B5-283D4E677D71}">
  <ds:schemaRefs>
    <ds:schemaRef ds:uri="http://schemas.microsoft.com/sharepoint/v3/contenttype/forms"/>
  </ds:schemaRefs>
</ds:datastoreItem>
</file>

<file path=customXml/itemProps2.xml><?xml version="1.0" encoding="utf-8"?>
<ds:datastoreItem xmlns:ds="http://schemas.openxmlformats.org/officeDocument/2006/customXml" ds:itemID="{282AFAC2-A5A4-468B-8192-CAC2B5E29AA5}">
  <ds:schemaRefs>
    <ds:schemaRef ds:uri="http://schemas.microsoft.com/office/2006/documentManagement/types"/>
    <ds:schemaRef ds:uri="http://purl.org/dc/terms/"/>
    <ds:schemaRef ds:uri="http://schemas.openxmlformats.org/package/2006/metadata/core-properties"/>
    <ds:schemaRef ds:uri="http://purl.org/dc/dcmitype/"/>
    <ds:schemaRef ds:uri="b3c844ce-a65c-4c22-b01e-a379c83a0eee"/>
    <ds:schemaRef ds:uri="http://purl.org/dc/elements/1.1/"/>
    <ds:schemaRef ds:uri="http://schemas.microsoft.com/office/2006/metadata/properties"/>
    <ds:schemaRef ds:uri="http://schemas.microsoft.com/office/infopath/2007/PartnerControls"/>
    <ds:schemaRef ds:uri="0f04952f-0a6f-48a9-99ee-bf4f7dbbf9cb"/>
    <ds:schemaRef ds:uri="http://www.w3.org/XML/1998/namespace"/>
  </ds:schemaRefs>
</ds:datastoreItem>
</file>

<file path=customXml/itemProps3.xml><?xml version="1.0" encoding="utf-8"?>
<ds:datastoreItem xmlns:ds="http://schemas.openxmlformats.org/officeDocument/2006/customXml" ds:itemID="{6B11A30E-7648-4DA5-820C-03795874F91E}">
  <ds:schemaRefs>
    <ds:schemaRef ds:uri="0f04952f-0a6f-48a9-99ee-bf4f7dbbf9cb"/>
    <ds:schemaRef ds:uri="b3c844ce-a65c-4c22-b01e-a379c83a0ee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TotalTime>
  <Words>340</Words>
  <Application>Microsoft Office PowerPoint</Application>
  <PresentationFormat>Custom</PresentationFormat>
  <Paragraphs>85</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Arial,Sans-Serif</vt:lpstr>
      <vt:lpstr>Calibri</vt:lpstr>
      <vt:lpstr>Segoe UI</vt:lpstr>
      <vt:lpstr>Default Design</vt:lpstr>
      <vt:lpstr>Improving Communication Between Physicians &amp; Nurses on a Med-Surg Unit Chad Haiar, BSN, RN, Patrick Kolvek, BSN, RN, Jeremiah Linden BSN, RN,  Elaine Purvinis BSN, M.Ed., RN, Natalie Uhing BSN, RN ​  VA - Nebraska –Western Iowa Health Care System, Omaha, NE​ Project Coordinator: Robert P. Laws, MSN, RN​ Project Advisor: Gina M. Crudden MSN, APRN-CNS, ACCNS-AG, CMSRN  VA Nebraska-Western Iowa Health Care System</vt:lpstr>
    </vt:vector>
  </TitlesOfParts>
  <Company>Graphicsland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Style E 36 by 48</dc:title>
  <dc:creator>Cindy Kranz</dc:creator>
  <cp:lastModifiedBy>Cohen, Marlene Z</cp:lastModifiedBy>
  <cp:revision>2</cp:revision>
  <dcterms:created xsi:type="dcterms:W3CDTF">2012-07-13T14:55:03Z</dcterms:created>
  <dcterms:modified xsi:type="dcterms:W3CDTF">2021-05-04T21:40:01Z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0x0101000458F69AEBED5F41AC48773D6FB91832</vt:lpwstr>
  </property>
</Properties>
</file>